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95" r:id="rId4"/>
    <p:sldId id="500" r:id="rId5"/>
    <p:sldId id="504" r:id="rId6"/>
    <p:sldId id="503" r:id="rId7"/>
    <p:sldId id="507" r:id="rId8"/>
    <p:sldId id="508" r:id="rId9"/>
    <p:sldId id="506" r:id="rId10"/>
    <p:sldId id="502" r:id="rId11"/>
    <p:sldId id="509" r:id="rId12"/>
    <p:sldId id="497" r:id="rId13"/>
    <p:sldId id="513" r:id="rId14"/>
    <p:sldId id="501" r:id="rId15"/>
    <p:sldId id="510" r:id="rId16"/>
    <p:sldId id="514" r:id="rId17"/>
    <p:sldId id="511" r:id="rId18"/>
    <p:sldId id="611" r:id="rId19"/>
    <p:sldId id="615" r:id="rId20"/>
    <p:sldId id="616" r:id="rId21"/>
    <p:sldId id="613" r:id="rId22"/>
    <p:sldId id="565" r:id="rId23"/>
    <p:sldId id="617" r:id="rId24"/>
    <p:sldId id="618" r:id="rId25"/>
    <p:sldId id="619" r:id="rId26"/>
    <p:sldId id="545" r:id="rId27"/>
    <p:sldId id="620" r:id="rId28"/>
    <p:sldId id="569" r:id="rId29"/>
    <p:sldId id="621" r:id="rId30"/>
    <p:sldId id="622" r:id="rId31"/>
    <p:sldId id="623" r:id="rId32"/>
    <p:sldId id="624" r:id="rId33"/>
    <p:sldId id="626" r:id="rId34"/>
    <p:sldId id="625" r:id="rId35"/>
    <p:sldId id="627" r:id="rId36"/>
    <p:sldId id="643" r:id="rId37"/>
    <p:sldId id="628" r:id="rId38"/>
    <p:sldId id="556" r:id="rId39"/>
    <p:sldId id="629" r:id="rId40"/>
    <p:sldId id="630" r:id="rId41"/>
    <p:sldId id="631" r:id="rId42"/>
    <p:sldId id="478" r:id="rId43"/>
    <p:sldId id="479" r:id="rId44"/>
    <p:sldId id="633" r:id="rId45"/>
    <p:sldId id="635" r:id="rId46"/>
    <p:sldId id="632" r:id="rId47"/>
    <p:sldId id="634" r:id="rId48"/>
    <p:sldId id="636" r:id="rId49"/>
    <p:sldId id="637" r:id="rId50"/>
    <p:sldId id="670" r:id="rId51"/>
    <p:sldId id="669" r:id="rId52"/>
    <p:sldId id="668" r:id="rId53"/>
    <p:sldId id="640" r:id="rId54"/>
    <p:sldId id="642" r:id="rId55"/>
    <p:sldId id="641" r:id="rId56"/>
    <p:sldId id="647" r:id="rId57"/>
    <p:sldId id="644" r:id="rId58"/>
    <p:sldId id="645" r:id="rId59"/>
    <p:sldId id="646" r:id="rId60"/>
    <p:sldId id="651" r:id="rId61"/>
    <p:sldId id="652" r:id="rId62"/>
    <p:sldId id="648" r:id="rId63"/>
    <p:sldId id="654" r:id="rId64"/>
    <p:sldId id="655" r:id="rId65"/>
    <p:sldId id="639" r:id="rId66"/>
    <p:sldId id="638" r:id="rId67"/>
    <p:sldId id="657" r:id="rId68"/>
    <p:sldId id="658" r:id="rId69"/>
    <p:sldId id="659" r:id="rId70"/>
    <p:sldId id="583" r:id="rId71"/>
    <p:sldId id="452" r:id="rId72"/>
    <p:sldId id="571" r:id="rId73"/>
    <p:sldId id="660" r:id="rId74"/>
    <p:sldId id="671" r:id="rId75"/>
    <p:sldId id="679" r:id="rId76"/>
    <p:sldId id="673" r:id="rId77"/>
    <p:sldId id="674" r:id="rId78"/>
    <p:sldId id="672" r:id="rId79"/>
    <p:sldId id="675" r:id="rId80"/>
    <p:sldId id="677" r:id="rId81"/>
    <p:sldId id="678" r:id="rId82"/>
    <p:sldId id="661" r:id="rId83"/>
    <p:sldId id="662" r:id="rId84"/>
    <p:sldId id="663" r:id="rId85"/>
    <p:sldId id="666" r:id="rId86"/>
    <p:sldId id="665" r:id="rId87"/>
    <p:sldId id="342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Valdivia Garcia" initials="MVG" lastIdx="2" clrIdx="0">
    <p:extLst>
      <p:ext uri="{19B8F6BF-5375-455C-9EA6-DF929625EA0E}">
        <p15:presenceInfo xmlns:p15="http://schemas.microsoft.com/office/powerpoint/2012/main" userId="Maria Valdivia Garc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334AF7"/>
    <a:srgbClr val="33CCCC"/>
    <a:srgbClr val="99FFCC"/>
    <a:srgbClr val="CCFFCC"/>
    <a:srgbClr val="CCFF99"/>
    <a:srgbClr val="009999"/>
    <a:srgbClr val="66FF99"/>
    <a:srgbClr val="00CC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358905640303579E-2"/>
          <c:y val="4.2889329956470892E-2"/>
          <c:w val="0.44561200200741985"/>
          <c:h val="0.89992489676823462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Curated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7C-4D73-976A-908EB48C469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97C-4D73-976A-908EB48C469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97C-4D73-976A-908EB48C469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97C-4D73-976A-908EB48C4693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rgbClr val="00CC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97C-4D73-976A-908EB48C4693}"/>
              </c:ext>
            </c:extLst>
          </c:dPt>
          <c:dPt>
            <c:idx val="5"/>
            <c:bubble3D val="0"/>
            <c:spPr>
              <a:solidFill>
                <a:srgbClr val="00CC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97C-4D73-976A-908EB48C469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97C-4D73-976A-908EB48C469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97C-4D73-976A-908EB48C4693}"/>
              </c:ext>
            </c:extLst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Fatty Acyls</c:v>
                </c:pt>
                <c:pt idx="1">
                  <c:v>Glycerolipids</c:v>
                </c:pt>
                <c:pt idx="2">
                  <c:v>Glycerophospholipids</c:v>
                </c:pt>
                <c:pt idx="3">
                  <c:v>Sphingolipids</c:v>
                </c:pt>
                <c:pt idx="4">
                  <c:v>Sterol Lipids</c:v>
                </c:pt>
                <c:pt idx="5">
                  <c:v>Prenols</c:v>
                </c:pt>
                <c:pt idx="6">
                  <c:v>Saccharolipids</c:v>
                </c:pt>
                <c:pt idx="7">
                  <c:v>Polyketides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7375</c:v>
                </c:pt>
                <c:pt idx="1">
                  <c:v>248</c:v>
                </c:pt>
                <c:pt idx="2">
                  <c:v>1605</c:v>
                </c:pt>
                <c:pt idx="3">
                  <c:v>1236</c:v>
                </c:pt>
                <c:pt idx="4">
                  <c:v>2850</c:v>
                </c:pt>
                <c:pt idx="5">
                  <c:v>1252</c:v>
                </c:pt>
                <c:pt idx="6">
                  <c:v>22</c:v>
                </c:pt>
                <c:pt idx="7">
                  <c:v>6803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97C-4D73-976A-908EB48C4693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COMP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97C-4D73-976A-908EB48C469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97C-4D73-976A-908EB48C469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97C-4D73-976A-908EB48C469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97C-4D73-976A-908EB48C469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697C-4D73-976A-908EB48C469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697C-4D73-976A-908EB48C469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697C-4D73-976A-908EB48C469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697C-4D73-976A-908EB48C4693}"/>
              </c:ext>
            </c:extLst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Fatty Acyls</c:v>
                </c:pt>
                <c:pt idx="1">
                  <c:v>Glycerolipids</c:v>
                </c:pt>
                <c:pt idx="2">
                  <c:v>Glycerophospholipids</c:v>
                </c:pt>
                <c:pt idx="3">
                  <c:v>Sphingolipids</c:v>
                </c:pt>
                <c:pt idx="4">
                  <c:v>Sterol Lipids</c:v>
                </c:pt>
                <c:pt idx="5">
                  <c:v>Prenols</c:v>
                </c:pt>
                <c:pt idx="6">
                  <c:v>Saccharolipids</c:v>
                </c:pt>
                <c:pt idx="7">
                  <c:v>Polyketides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1792</c:v>
                </c:pt>
                <c:pt idx="1">
                  <c:v>7379</c:v>
                </c:pt>
                <c:pt idx="2">
                  <c:v>8312</c:v>
                </c:pt>
                <c:pt idx="3">
                  <c:v>3176</c:v>
                </c:pt>
                <c:pt idx="6">
                  <c:v>1294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697C-4D73-976A-908EB48C4693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LMSD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697C-4D73-976A-908EB48C469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697C-4D73-976A-908EB48C469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697C-4D73-976A-908EB48C469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697C-4D73-976A-908EB48C4693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697C-4D73-976A-908EB48C4693}"/>
              </c:ext>
            </c:extLst>
          </c:dPt>
          <c:dPt>
            <c:idx val="5"/>
            <c:bubble3D val="0"/>
            <c:spPr>
              <a:solidFill>
                <a:srgbClr val="00CC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697C-4D73-976A-908EB48C469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697C-4D73-976A-908EB48C469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697C-4D73-976A-908EB48C4693}"/>
              </c:ext>
            </c:extLst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Fatty Acyls</c:v>
                </c:pt>
                <c:pt idx="1">
                  <c:v>Glycerolipids</c:v>
                </c:pt>
                <c:pt idx="2">
                  <c:v>Glycerophospholipids</c:v>
                </c:pt>
                <c:pt idx="3">
                  <c:v>Sphingolipids</c:v>
                </c:pt>
                <c:pt idx="4">
                  <c:v>Sterol Lipids</c:v>
                </c:pt>
                <c:pt idx="5">
                  <c:v>Prenols</c:v>
                </c:pt>
                <c:pt idx="6">
                  <c:v>Saccharolipids</c:v>
                </c:pt>
                <c:pt idx="7">
                  <c:v>Polyketides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9167</c:v>
                </c:pt>
                <c:pt idx="1">
                  <c:v>7627</c:v>
                </c:pt>
                <c:pt idx="2">
                  <c:v>9917</c:v>
                </c:pt>
                <c:pt idx="3">
                  <c:v>4412</c:v>
                </c:pt>
                <c:pt idx="4">
                  <c:v>2850</c:v>
                </c:pt>
                <c:pt idx="5">
                  <c:v>1252</c:v>
                </c:pt>
                <c:pt idx="6">
                  <c:v>1316</c:v>
                </c:pt>
                <c:pt idx="7">
                  <c:v>6803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697C-4D73-976A-908EB48C469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091684499147435"/>
          <c:y val="0.17477326910315333"/>
          <c:w val="0.40637859336797078"/>
          <c:h val="0.658328746102861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3200" b="1" i="0" u="none" strike="noStrike" kern="120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0.59999</cdr:x>
      <cdr:y>1.89333E-7</cdr:y>
    </cdr:from>
    <cdr:to>
      <cdr:x>0.72602</cdr:x>
      <cdr:y>0.11356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5624564-388E-4AF0-A8C1-0F3713105234}"/>
            </a:ext>
          </a:extLst>
        </cdr:cNvPr>
        <cdr:cNvSpPr txBox="1"/>
      </cdr:nvSpPr>
      <cdr:spPr>
        <a:xfrm xmlns:a="http://schemas.openxmlformats.org/drawingml/2006/main">
          <a:off x="6458350" y="1"/>
          <a:ext cx="1356610" cy="5998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3600" dirty="0"/>
        </a:p>
      </cdr:txBody>
    </cdr:sp>
  </cdr:relSizeAnchor>
  <cdr:relSizeAnchor xmlns:cdr="http://schemas.openxmlformats.org/drawingml/2006/chartDrawing">
    <cdr:from>
      <cdr:x>0.09375</cdr:x>
      <cdr:y>0.5</cdr:y>
    </cdr:from>
    <cdr:to>
      <cdr:x>0.18435</cdr:x>
      <cdr:y>0.67156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8E5526C-838C-4219-8F1F-89720B945FB7}"/>
            </a:ext>
          </a:extLst>
        </cdr:cNvPr>
        <cdr:cNvSpPr txBox="1"/>
      </cdr:nvSpPr>
      <cdr:spPr>
        <a:xfrm xmlns:a="http://schemas.openxmlformats.org/drawingml/2006/main">
          <a:off x="946205" y="26649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0.17253</cdr:x>
      <cdr:y>0.62972</cdr:y>
    </cdr:from>
    <cdr:to>
      <cdr:x>0.26313</cdr:x>
      <cdr:y>0.80128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EE1B1C95-D33F-427A-A916-99DCB7C289FA}"/>
            </a:ext>
          </a:extLst>
        </cdr:cNvPr>
        <cdr:cNvSpPr txBox="1"/>
      </cdr:nvSpPr>
      <cdr:spPr>
        <a:xfrm xmlns:a="http://schemas.openxmlformats.org/drawingml/2006/main">
          <a:off x="1741336" y="335640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3600" dirty="0"/>
        </a:p>
      </cdr:txBody>
    </cdr:sp>
  </cdr:relSizeAnchor>
  <cdr:relSizeAnchor xmlns:cdr="http://schemas.openxmlformats.org/drawingml/2006/chartDrawing">
    <cdr:from>
      <cdr:x>0.09313</cdr:x>
      <cdr:y>0.68188</cdr:y>
    </cdr:from>
    <cdr:to>
      <cdr:x>0.14964</cdr:x>
      <cdr:y>0.7284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DCCA3AD2-F31D-42B1-A0CF-B5D6FD7F1DA3}"/>
            </a:ext>
          </a:extLst>
        </cdr:cNvPr>
        <cdr:cNvCxnSpPr>
          <a:stCxn xmlns:a="http://schemas.openxmlformats.org/drawingml/2006/main" id="17" idx="1"/>
        </cdr:cNvCxnSpPr>
      </cdr:nvCxnSpPr>
      <cdr:spPr>
        <a:xfrm xmlns:a="http://schemas.openxmlformats.org/drawingml/2006/main" flipH="1">
          <a:off x="1002406" y="3634435"/>
          <a:ext cx="608335" cy="247927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0.75904</cdr:x>
      <cdr:y>0.65915</cdr:y>
    </cdr:from>
    <cdr:to>
      <cdr:x>0.85079</cdr:x>
      <cdr:y>0.74212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FDD1313-3682-4642-B731-88406AD28B34}"/>
            </a:ext>
          </a:extLst>
        </cdr:cNvPr>
        <cdr:cNvSpPr txBox="1"/>
      </cdr:nvSpPr>
      <cdr:spPr>
        <a:xfrm xmlns:a="http://schemas.openxmlformats.org/drawingml/2006/main">
          <a:off x="8170314" y="3513276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(1316)</a:t>
          </a:r>
        </a:p>
      </cdr:txBody>
    </cdr:sp>
  </cdr:relSizeAnchor>
  <cdr:relSizeAnchor xmlns:cdr="http://schemas.openxmlformats.org/drawingml/2006/chartDrawing">
    <cdr:from>
      <cdr:x>0.72653</cdr:x>
      <cdr:y>0.24541</cdr:y>
    </cdr:from>
    <cdr:to>
      <cdr:x>0.81829</cdr:x>
      <cdr:y>0.32838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5F99BFA0-DB5C-4B01-969E-806EBAA85784}"/>
            </a:ext>
          </a:extLst>
        </cdr:cNvPr>
        <cdr:cNvSpPr txBox="1"/>
      </cdr:nvSpPr>
      <cdr:spPr>
        <a:xfrm xmlns:a="http://schemas.openxmlformats.org/drawingml/2006/main">
          <a:off x="7820428" y="1308056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(7627)</a:t>
          </a:r>
        </a:p>
      </cdr:txBody>
    </cdr:sp>
  </cdr:relSizeAnchor>
  <cdr:relSizeAnchor xmlns:cdr="http://schemas.openxmlformats.org/drawingml/2006/chartDrawing">
    <cdr:from>
      <cdr:x>0.66232</cdr:x>
      <cdr:y>0.57728</cdr:y>
    </cdr:from>
    <cdr:to>
      <cdr:x>0.75408</cdr:x>
      <cdr:y>0.66025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5F99BFA0-DB5C-4B01-969E-806EBAA85784}"/>
            </a:ext>
          </a:extLst>
        </cdr:cNvPr>
        <cdr:cNvSpPr txBox="1"/>
      </cdr:nvSpPr>
      <cdr:spPr>
        <a:xfrm xmlns:a="http://schemas.openxmlformats.org/drawingml/2006/main">
          <a:off x="7129288" y="3076895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(1252)</a:t>
          </a:r>
        </a:p>
      </cdr:txBody>
    </cdr:sp>
  </cdr:relSizeAnchor>
  <cdr:relSizeAnchor xmlns:cdr="http://schemas.openxmlformats.org/drawingml/2006/chartDrawing">
    <cdr:from>
      <cdr:x>0.74759</cdr:x>
      <cdr:y>0.41703</cdr:y>
    </cdr:from>
    <cdr:to>
      <cdr:x>0.83934</cdr:x>
      <cdr:y>0.5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5F99BFA0-DB5C-4B01-969E-806EBAA85784}"/>
            </a:ext>
          </a:extLst>
        </cdr:cNvPr>
        <cdr:cNvSpPr txBox="1"/>
      </cdr:nvSpPr>
      <cdr:spPr>
        <a:xfrm xmlns:a="http://schemas.openxmlformats.org/drawingml/2006/main">
          <a:off x="8047082" y="2222788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(4412)</a:t>
          </a:r>
        </a:p>
      </cdr:txBody>
    </cdr:sp>
  </cdr:relSizeAnchor>
  <cdr:relSizeAnchor xmlns:cdr="http://schemas.openxmlformats.org/drawingml/2006/chartDrawing">
    <cdr:from>
      <cdr:x>0.73305</cdr:x>
      <cdr:y>0.5</cdr:y>
    </cdr:from>
    <cdr:to>
      <cdr:x>0.8248</cdr:x>
      <cdr:y>0.58297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5F99BFA0-DB5C-4B01-969E-806EBAA85784}"/>
            </a:ext>
          </a:extLst>
        </cdr:cNvPr>
        <cdr:cNvSpPr txBox="1"/>
      </cdr:nvSpPr>
      <cdr:spPr>
        <a:xfrm xmlns:a="http://schemas.openxmlformats.org/drawingml/2006/main">
          <a:off x="7890575" y="2664998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(2850)</a:t>
          </a:r>
        </a:p>
      </cdr:txBody>
    </cdr:sp>
  </cdr:relSizeAnchor>
  <cdr:relSizeAnchor xmlns:cdr="http://schemas.openxmlformats.org/drawingml/2006/chartDrawing">
    <cdr:from>
      <cdr:x>0.70141</cdr:x>
      <cdr:y>0.16526</cdr:y>
    </cdr:from>
    <cdr:to>
      <cdr:x>0.79316</cdr:x>
      <cdr:y>0.24823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5F99BFA0-DB5C-4B01-969E-806EBAA85784}"/>
            </a:ext>
          </a:extLst>
        </cdr:cNvPr>
        <cdr:cNvSpPr txBox="1"/>
      </cdr:nvSpPr>
      <cdr:spPr>
        <a:xfrm xmlns:a="http://schemas.openxmlformats.org/drawingml/2006/main">
          <a:off x="7549984" y="880836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(9167)</a:t>
          </a:r>
        </a:p>
      </cdr:txBody>
    </cdr:sp>
  </cdr:relSizeAnchor>
  <cdr:relSizeAnchor xmlns:cdr="http://schemas.openxmlformats.org/drawingml/2006/chartDrawing">
    <cdr:from>
      <cdr:x>0.71631</cdr:x>
      <cdr:y>0.73929</cdr:y>
    </cdr:from>
    <cdr:to>
      <cdr:x>0.80807</cdr:x>
      <cdr:y>0.82225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5F99BFA0-DB5C-4B01-969E-806EBAA85784}"/>
            </a:ext>
          </a:extLst>
        </cdr:cNvPr>
        <cdr:cNvSpPr txBox="1"/>
      </cdr:nvSpPr>
      <cdr:spPr>
        <a:xfrm xmlns:a="http://schemas.openxmlformats.org/drawingml/2006/main">
          <a:off x="7710445" y="3940405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(6803)</a:t>
          </a:r>
        </a:p>
      </cdr:txBody>
    </cdr:sp>
  </cdr:relSizeAnchor>
  <cdr:relSizeAnchor xmlns:cdr="http://schemas.openxmlformats.org/drawingml/2006/chartDrawing">
    <cdr:from>
      <cdr:x>0.8538</cdr:x>
      <cdr:y>0.33379</cdr:y>
    </cdr:from>
    <cdr:to>
      <cdr:x>0.94555</cdr:x>
      <cdr:y>0.41675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C11E98EB-A8DA-4399-B3D1-01DFF1A58CD0}"/>
            </a:ext>
          </a:extLst>
        </cdr:cNvPr>
        <cdr:cNvSpPr txBox="1"/>
      </cdr:nvSpPr>
      <cdr:spPr>
        <a:xfrm xmlns:a="http://schemas.openxmlformats.org/drawingml/2006/main">
          <a:off x="9190362" y="1779077"/>
          <a:ext cx="987653" cy="442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800" dirty="0">
              <a:solidFill>
                <a:schemeClr val="accent3">
                  <a:lumMod val="50000"/>
                </a:schemeClr>
              </a:solidFill>
            </a:rPr>
            <a:t>(9917)</a:t>
          </a:r>
        </a:p>
      </cdr:txBody>
    </cdr:sp>
  </cdr:relSizeAnchor>
  <cdr:relSizeAnchor xmlns:cdr="http://schemas.openxmlformats.org/drawingml/2006/chartDrawing">
    <cdr:from>
      <cdr:x>0.14964</cdr:x>
      <cdr:y>0.63857</cdr:y>
    </cdr:from>
    <cdr:to>
      <cdr:x>0.38279</cdr:x>
      <cdr:y>0.72519</cdr:y>
    </cdr:to>
    <cdr:sp macro="" textlink="">
      <cdr:nvSpPr>
        <cdr:cNvPr id="17" name="Rectangle 16">
          <a:extLst xmlns:a="http://schemas.openxmlformats.org/drawingml/2006/main">
            <a:ext uri="{FF2B5EF4-FFF2-40B4-BE49-F238E27FC236}">
              <a16:creationId xmlns:a16="http://schemas.microsoft.com/office/drawing/2014/main" id="{804A0557-3671-415C-80DF-4F7F86432C10}"/>
            </a:ext>
          </a:extLst>
        </cdr:cNvPr>
        <cdr:cNvSpPr/>
      </cdr:nvSpPr>
      <cdr:spPr>
        <a:xfrm xmlns:a="http://schemas.openxmlformats.org/drawingml/2006/main">
          <a:off x="1610741" y="3403602"/>
          <a:ext cx="2509620" cy="461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dirty="0"/>
            <a:t>COMPUTATIONAL</a:t>
          </a:r>
        </a:p>
      </cdr:txBody>
    </cdr:sp>
  </cdr:relSizeAnchor>
  <cdr:relSizeAnchor xmlns:cdr="http://schemas.openxmlformats.org/drawingml/2006/chartDrawing">
    <cdr:from>
      <cdr:x>0.08964</cdr:x>
      <cdr:y>0.56236</cdr:y>
    </cdr:from>
    <cdr:to>
      <cdr:x>0.14057</cdr:x>
      <cdr:y>0.60566</cdr:y>
    </cdr:to>
    <cdr:cxnSp macro="">
      <cdr:nvCxnSpPr>
        <cdr:cNvPr id="21" name="Straight Arrow Connector 20">
          <a:extLst xmlns:a="http://schemas.openxmlformats.org/drawingml/2006/main">
            <a:ext uri="{FF2B5EF4-FFF2-40B4-BE49-F238E27FC236}">
              <a16:creationId xmlns:a16="http://schemas.microsoft.com/office/drawing/2014/main" id="{7563EE92-E6B6-4352-876F-A50A2EBC5F3E}"/>
            </a:ext>
          </a:extLst>
        </cdr:cNvPr>
        <cdr:cNvCxnSpPr/>
      </cdr:nvCxnSpPr>
      <cdr:spPr>
        <a:xfrm xmlns:a="http://schemas.openxmlformats.org/drawingml/2006/main" flipH="1">
          <a:off x="964931" y="2997352"/>
          <a:ext cx="548133" cy="230833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0.34252</cdr:x>
      <cdr:y>0.91259</cdr:y>
    </cdr:from>
    <cdr:to>
      <cdr:x>0.47473</cdr:x>
      <cdr:y>1</cdr:y>
    </cdr:to>
    <cdr:sp macro="" textlink="">
      <cdr:nvSpPr>
        <cdr:cNvPr id="23" name="Rectangle 22">
          <a:extLst xmlns:a="http://schemas.openxmlformats.org/drawingml/2006/main">
            <a:ext uri="{FF2B5EF4-FFF2-40B4-BE49-F238E27FC236}">
              <a16:creationId xmlns:a16="http://schemas.microsoft.com/office/drawing/2014/main" id="{804A0557-3671-415C-80DF-4F7F86432C10}"/>
            </a:ext>
          </a:extLst>
        </cdr:cNvPr>
        <cdr:cNvSpPr/>
      </cdr:nvSpPr>
      <cdr:spPr>
        <a:xfrm xmlns:a="http://schemas.openxmlformats.org/drawingml/2006/main">
          <a:off x="3686879" y="4820042"/>
          <a:ext cx="1423102" cy="461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dirty="0"/>
            <a:t>LMSD</a:t>
          </a:r>
        </a:p>
      </cdr:txBody>
    </cdr:sp>
  </cdr:relSizeAnchor>
  <cdr:relSizeAnchor xmlns:cdr="http://schemas.openxmlformats.org/drawingml/2006/chartDrawing">
    <cdr:from>
      <cdr:x>0.30963</cdr:x>
      <cdr:y>0.92807</cdr:y>
    </cdr:from>
    <cdr:to>
      <cdr:x>0.34445</cdr:x>
      <cdr:y>0.95787</cdr:y>
    </cdr:to>
    <cdr:cxnSp macro="">
      <cdr:nvCxnSpPr>
        <cdr:cNvPr id="25" name="Straight Arrow Connector 24">
          <a:extLst xmlns:a="http://schemas.openxmlformats.org/drawingml/2006/main">
            <a:ext uri="{FF2B5EF4-FFF2-40B4-BE49-F238E27FC236}">
              <a16:creationId xmlns:a16="http://schemas.microsoft.com/office/drawing/2014/main" id="{64C6BD00-FD57-48EA-808F-BA0B3A83D21F}"/>
            </a:ext>
          </a:extLst>
        </cdr:cNvPr>
        <cdr:cNvCxnSpPr/>
      </cdr:nvCxnSpPr>
      <cdr:spPr>
        <a:xfrm xmlns:a="http://schemas.openxmlformats.org/drawingml/2006/main" flipH="1" flipV="1">
          <a:off x="3332901" y="4901785"/>
          <a:ext cx="374754" cy="15739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F711-B3A1-4CD2-A0E8-41F3DC94C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BDEF2-FBEB-4C33-BB2E-485ABB35D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FA0E-4076-4EB0-ABB2-24BEE77CD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B5457-7045-4F40-AC17-8D94A6EA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BA58-B23D-4653-813E-8A49BA57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7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E481-194A-43B6-BE60-B751E5E1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5F9E6-8A63-45EA-B765-A06F9E1AC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E0D15-4704-481C-8C30-A88E1397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3E6EF-13AC-4846-9381-1D655098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D906A-98A3-4959-B180-9532BF25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102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BF3E3-9882-4BAC-AD28-E0C69DC67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7A516-D270-425A-B77B-E78646DE6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F8C68-30ED-4EF0-83ED-8F1CDA93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D914B-2F9C-4F69-BD57-76CFC97E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03C2C-D64E-4887-B576-F1CC688A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4A47-B111-4021-9848-E7F9DD0C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C96F-B448-44E6-B5AB-8413020D7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2A1BF-743F-4A23-8C9E-AC7D65F7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94A39-847A-48C4-AF03-9322B688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ECD89-BFCD-4300-87EA-5BC919E4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77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7DDF-180E-45BB-8EF5-28F13FE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EC644-6247-4201-9F44-692F02E24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A74C-F357-4334-8313-ED424704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900FA-64C6-4FB6-9415-B2B489338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C9054-FED8-44CB-8FD1-E8D9992A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4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32A3-8564-4AB0-A45D-F690E79B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B0920-6DC5-48AF-9235-CCC4B6577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FC596-A655-414A-B0C1-43DC18227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F9FB2-08CA-4847-94F1-05BC23E4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0C526-350C-4F6F-B000-FFF63168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670DD-25C3-47D1-999A-8D44D24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7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D3CC-53FF-4939-B852-BE009D3C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F9DE2-6ADA-4DD8-B725-6FBB45BE5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686DE-2603-40DF-9351-FA762A93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AEF45-DDD2-4790-8A5C-F73C09382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66182-56D2-42C8-A5FF-4149D5CF6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F6BAF8-007F-45AC-BA29-1DDEA708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E69231-AB6A-47D1-B970-3DD22875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65C84-F5BC-4CF7-9DE9-B33B581B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68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C1BF-13B9-4D0C-BB54-A46A027E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B1EA6-0ADF-43F6-929B-457B8A02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168BA-7905-4B71-8841-807379BF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E850C-E4AB-4BC9-B8D9-9687F55C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88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CF017-5AC9-4F19-96E1-69568C31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A5482-9537-402D-AAF5-59EF6ABD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C0392-3C52-4F81-8AB1-DF494D70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90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E374-63B7-4482-9E14-93C4E946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9EB28-2064-47B1-8132-073801EF0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60DEC-5B76-4684-B39D-99C7015A7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4C3D0-9EB1-4A29-AF8E-4CDAFED3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5EC71-B7CB-4A59-A801-C7085AD9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F5195-2FC8-45E5-B486-6CCEC09E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64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DF45-9A85-43FA-9300-E8A2822C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E3177-8DA6-435C-8B8B-5EDE140AD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FBECD-8A76-453D-81FA-A7C3B3C78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5AF22-20C7-4603-936C-5488AB60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A75E0-0029-4156-9AF9-36EE8927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95302-794A-4440-9E3C-597D76858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67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216F7-7F71-4B34-8CD2-48EB7B1C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73721-9156-46BB-9AD4-10E7D2CC4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4D89-DCA3-4BFF-8819-450E6E661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3536D-60FA-4775-BEAC-A732E3CC731A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83BCC-6880-4BE9-ABF3-42B603A0B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4179A-02F5-4BA2-BC90-F5C2A94D5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E489A-8751-4365-B5D5-15278654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pidmaps.org/data/structure/LMSDSearch.php?Mode=ProcessTextSearch&amp;OutputMode=File&amp;CoreClass=1&amp;MainClass=101&amp;SubClass=10101" TargetMode="External"/><Relationship Id="rId2" Type="http://schemas.openxmlformats.org/officeDocument/2006/relationships/hyperlink" Target="http://www.lipidmaps.org/data/structure/LMSDSearch.php?Mode=ProcessTextSearch&amp;OutputMode=File&amp;CoreClass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image" Target="../media/image135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19" Type="http://schemas.openxmlformats.org/officeDocument/2006/relationships/image" Target="../media/image152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9213A5-781D-4CE7-BB4B-F9EF243D4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9" y="900532"/>
            <a:ext cx="1620467" cy="1147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083195-0F8A-408B-AB1A-278935C40801}"/>
              </a:ext>
            </a:extLst>
          </p:cNvPr>
          <p:cNvSpPr/>
          <p:nvPr/>
        </p:nvSpPr>
        <p:spPr>
          <a:xfrm>
            <a:off x="1851286" y="1193305"/>
            <a:ext cx="879173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baseline="30000" dirty="0">
                <a:latin typeface="+mj-lt"/>
                <a:cs typeface="Arial" charset="0"/>
              </a:rPr>
              <a:t>LIPID MAPS Lipidomic Gateway Workshop</a:t>
            </a:r>
            <a:endParaRPr lang="en-US" sz="3200" b="1" dirty="0">
              <a:latin typeface="+mj-lt"/>
            </a:endParaRPr>
          </a:p>
          <a:p>
            <a:pPr algn="ctr">
              <a:spcBef>
                <a:spcPct val="0"/>
              </a:spcBef>
            </a:pPr>
            <a:endParaRPr lang="en-US" sz="3000" b="1" dirty="0"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en-US" sz="3000" b="1" dirty="0">
                <a:latin typeface="+mj-lt"/>
              </a:rPr>
              <a:t>Maria Valdivia-Garcia</a:t>
            </a:r>
          </a:p>
          <a:p>
            <a:pPr algn="ctr">
              <a:spcBef>
                <a:spcPct val="0"/>
              </a:spcBef>
            </a:pPr>
            <a:r>
              <a:rPr lang="en-US" sz="3000" b="1" dirty="0">
                <a:solidFill>
                  <a:srgbClr val="C00000"/>
                </a:solidFill>
                <a:latin typeface="+mj-lt"/>
              </a:rPr>
              <a:t>Cardiff University, United Kingdom</a:t>
            </a:r>
          </a:p>
          <a:p>
            <a:pPr algn="ctr">
              <a:spcBef>
                <a:spcPct val="0"/>
              </a:spcBef>
            </a:pPr>
            <a:endParaRPr lang="en-US" sz="3200" b="1" dirty="0"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en-US" sz="3000" b="1" dirty="0">
                <a:latin typeface="+mj-lt"/>
              </a:rPr>
              <a:t>Leipzig, March 21</a:t>
            </a:r>
            <a:r>
              <a:rPr lang="en-US" sz="3000" b="1" baseline="30000" dirty="0">
                <a:latin typeface="+mj-lt"/>
              </a:rPr>
              <a:t>st</a:t>
            </a:r>
            <a:endParaRPr lang="en-US" sz="3000" b="1" dirty="0"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en-US" sz="3000" b="1" dirty="0">
                <a:latin typeface="+mj-lt"/>
              </a:rPr>
              <a:t>2019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354DBD-0AF8-415E-9471-31233887D164}"/>
              </a:ext>
            </a:extLst>
          </p:cNvPr>
          <p:cNvGrpSpPr/>
          <p:nvPr/>
        </p:nvGrpSpPr>
        <p:grpSpPr>
          <a:xfrm>
            <a:off x="198162" y="5493387"/>
            <a:ext cx="3101203" cy="1135777"/>
            <a:chOff x="198162" y="5493387"/>
            <a:chExt cx="3101203" cy="11357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6E2BA1-2F63-47E1-9158-2393CB2F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62" y="5493387"/>
              <a:ext cx="1135777" cy="11357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BA42A0-F66B-4033-8E4A-9C0B259B6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0690"/>
            <a:stretch/>
          </p:blipFill>
          <p:spPr>
            <a:xfrm>
              <a:off x="1414884" y="5606115"/>
              <a:ext cx="1884481" cy="86759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87299FD-4AB6-467A-8EA1-A76204898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942" y="5345065"/>
            <a:ext cx="1385534" cy="1331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17157-644C-49F2-9390-A38F4EE7E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5060" y="5243437"/>
            <a:ext cx="1272837" cy="13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5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347272" y="813965"/>
            <a:ext cx="116923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Lipids Tutorials: Classification, nomenclature and structure drawing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http://www.lipidmaps.org/resources/tutorials/index.php?tab=tab1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A30BB-2996-4A70-84C1-DBF3FE5E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2" y="2242672"/>
            <a:ext cx="11907688" cy="329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3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736579" y="199369"/>
            <a:ext cx="109688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Lipids Tutorials: Classification, nomenclature and structure drawing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http://www.lipidmaps.org/resources/tutorials/lipid_cns.html#C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A36DD9-C01A-4998-97C0-7D6853A4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2" y="1411734"/>
            <a:ext cx="11780655" cy="53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51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FFFAF4-26A2-4526-B5B2-369A28C6A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405562"/>
              </p:ext>
            </p:extLst>
          </p:nvPr>
        </p:nvGraphicFramePr>
        <p:xfrm>
          <a:off x="3220278" y="1459466"/>
          <a:ext cx="5104736" cy="4968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05">
                  <a:extLst>
                    <a:ext uri="{9D8B030D-6E8A-4147-A177-3AD203B41FA5}">
                      <a16:colId xmlns:a16="http://schemas.microsoft.com/office/drawing/2014/main" val="185352835"/>
                    </a:ext>
                  </a:extLst>
                </a:gridCol>
                <a:gridCol w="2301731">
                  <a:extLst>
                    <a:ext uri="{9D8B030D-6E8A-4147-A177-3AD203B41FA5}">
                      <a16:colId xmlns:a16="http://schemas.microsoft.com/office/drawing/2014/main" val="499171146"/>
                    </a:ext>
                  </a:extLst>
                </a:gridCol>
              </a:tblGrid>
              <a:tr h="523219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+mj-lt"/>
                        </a:rPr>
                        <a:t>Category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Abbreviation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788833"/>
                  </a:ext>
                </a:extLst>
              </a:tr>
              <a:tr h="3294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Fatty acyls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FA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91184"/>
                  </a:ext>
                </a:extLst>
              </a:tr>
              <a:tr h="35115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Glycerolipids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GL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937290"/>
                  </a:ext>
                </a:extLst>
              </a:tr>
              <a:tr h="5232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Glycerophospholipids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GP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358346"/>
                  </a:ext>
                </a:extLst>
              </a:tr>
              <a:tr h="3294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Sphingolipids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SP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435296"/>
                  </a:ext>
                </a:extLst>
              </a:tr>
              <a:tr h="329436">
                <a:tc>
                  <a:txBody>
                    <a:bodyPr/>
                    <a:lstStyle/>
                    <a:p>
                      <a:pPr algn="l"/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Sterol lipids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ST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215080"/>
                  </a:ext>
                </a:extLst>
              </a:tr>
              <a:tr h="3294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Prenol lipids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PR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594512"/>
                  </a:ext>
                </a:extLst>
              </a:tr>
              <a:tr h="35115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Saccharolipids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SL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943915"/>
                  </a:ext>
                </a:extLst>
              </a:tr>
              <a:tr h="3294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Polyketides</a:t>
                      </a: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+mj-lt"/>
                        </a:rPr>
                        <a:t>PK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83144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3F1EAB6-490A-4DBE-9C7D-2D8C822D29D0}"/>
              </a:ext>
            </a:extLst>
          </p:cNvPr>
          <p:cNvSpPr/>
          <p:nvPr/>
        </p:nvSpPr>
        <p:spPr>
          <a:xfrm>
            <a:off x="736579" y="199369"/>
            <a:ext cx="109688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Lipids Tutorials: Classification, nomenclature and structure drawing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http://www.lipidmaps.org/resources/tutorials/lipid_cns.html#C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0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F7B148-8C59-4CB8-A92A-4ADC29337BD2}"/>
              </a:ext>
            </a:extLst>
          </p:cNvPr>
          <p:cNvSpPr txBox="1">
            <a:spLocks noChangeArrowheads="1"/>
          </p:cNvSpPr>
          <p:nvPr/>
        </p:nvSpPr>
        <p:spPr>
          <a:xfrm>
            <a:off x="2729458" y="0"/>
            <a:ext cx="6496988" cy="7582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a typeface="MS Mincho" pitchFamily="49" charset="-128"/>
              </a:rPr>
              <a:t>LIPID MAPS Classification System </a:t>
            </a:r>
          </a:p>
          <a:p>
            <a:pPr algn="ctr"/>
            <a:r>
              <a:rPr lang="en-US" altLang="ja-JP" sz="3600" b="1" dirty="0">
                <a:ea typeface="MS Mincho" pitchFamily="49" charset="-128"/>
              </a:rPr>
              <a:t>Categories and Examples</a:t>
            </a:r>
            <a:r>
              <a:rPr lang="en-US" altLang="ja-JP" sz="3600" dirty="0">
                <a:ea typeface="ＭＳ Ｐゴシック" pitchFamily="34" charset="-128"/>
              </a:rPr>
              <a:t> 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D4F11-5231-4B54-B72A-88C2E4DB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23" y="1057805"/>
            <a:ext cx="10443353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1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F7B148-8C59-4CB8-A92A-4ADC29337BD2}"/>
              </a:ext>
            </a:extLst>
          </p:cNvPr>
          <p:cNvSpPr txBox="1">
            <a:spLocks noChangeArrowheads="1"/>
          </p:cNvSpPr>
          <p:nvPr/>
        </p:nvSpPr>
        <p:spPr>
          <a:xfrm>
            <a:off x="585864" y="111177"/>
            <a:ext cx="11203899" cy="7582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200" b="1" dirty="0">
                <a:ea typeface="MS Mincho" pitchFamily="49" charset="-128"/>
              </a:rPr>
              <a:t>LIPID MAPS Classification System</a:t>
            </a:r>
            <a:br>
              <a:rPr lang="en-US" altLang="ja-JP" sz="3200" b="1" dirty="0">
                <a:ea typeface="MS Mincho" pitchFamily="49" charset="-128"/>
              </a:rPr>
            </a:br>
            <a:r>
              <a:rPr lang="en-US" altLang="ja-JP" sz="3200" b="1" dirty="0">
                <a:ea typeface="MS Mincho" pitchFamily="49" charset="-128"/>
              </a:rPr>
              <a:t>Categories and Examples</a:t>
            </a:r>
            <a:r>
              <a:rPr lang="en-US" altLang="ja-JP" sz="3200" b="1" dirty="0">
                <a:ea typeface="ＭＳ Ｐゴシック" pitchFamily="34" charset="-128"/>
              </a:rPr>
              <a:t> </a:t>
            </a:r>
            <a:endParaRPr lang="en-US" sz="32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BD08A5-341F-45DD-AD31-FD7C579B583D}"/>
              </a:ext>
            </a:extLst>
          </p:cNvPr>
          <p:cNvGrpSpPr/>
          <p:nvPr/>
        </p:nvGrpSpPr>
        <p:grpSpPr>
          <a:xfrm>
            <a:off x="734888" y="1026897"/>
            <a:ext cx="10548014" cy="5636296"/>
            <a:chOff x="734887" y="1026897"/>
            <a:chExt cx="10599273" cy="5795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7FB2DB-99E9-4F0C-A66B-A5F3BDC7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887" y="1026897"/>
              <a:ext cx="5644340" cy="36551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F09D80-434F-43B2-BD61-A4B0E709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3480" y="1043498"/>
              <a:ext cx="4200680" cy="36675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068976-B307-4C05-9661-2F6690EB7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6826" y="4711097"/>
              <a:ext cx="4631059" cy="2110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16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23"/>
          <p:cNvSpPr txBox="1">
            <a:spLocks noChangeArrowheads="1"/>
          </p:cNvSpPr>
          <p:nvPr/>
        </p:nvSpPr>
        <p:spPr bwMode="auto">
          <a:xfrm>
            <a:off x="1336750" y="3608610"/>
            <a:ext cx="9518499" cy="307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851525" eaLnBrk="0" hangingPunct="0"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851525" eaLnBrk="0" hangingPunct="0"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851525" eaLnBrk="0" hangingPunct="0"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851525" eaLnBrk="0" hangingPunct="0"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851525" eaLnBrk="0" hangingPunct="0"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sz="115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sz="3000" dirty="0">
                <a:solidFill>
                  <a:srgbClr val="C00000"/>
                </a:solidFill>
                <a:latin typeface="+mj-lt"/>
              </a:rPr>
              <a:t>Name: PGE</a:t>
            </a:r>
            <a:r>
              <a:rPr lang="en-US" sz="3000" baseline="-25000" dirty="0">
                <a:solidFill>
                  <a:srgbClr val="C00000"/>
                </a:solidFill>
                <a:latin typeface="+mj-lt"/>
              </a:rPr>
              <a:t>2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sz="3000" u="sng" dirty="0">
                <a:latin typeface="+mj-lt"/>
              </a:rPr>
              <a:t>LIPID MAPS ID:</a:t>
            </a:r>
            <a:r>
              <a:rPr lang="en-US" sz="3000" dirty="0">
                <a:latin typeface="+mj-lt"/>
              </a:rPr>
              <a:t> (LM_ID) Hierarchy</a:t>
            </a:r>
            <a:endParaRPr lang="en-US" sz="3000" dirty="0">
              <a:solidFill>
                <a:srgbClr val="C00000"/>
              </a:solidFill>
              <a:latin typeface="+mj-lt"/>
            </a:endParaRP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sz="3000" dirty="0">
                <a:latin typeface="+mj-lt"/>
              </a:rPr>
              <a:t>   </a:t>
            </a:r>
            <a:r>
              <a:rPr lang="en-US" sz="3000" u="sng" dirty="0">
                <a:latin typeface="+mj-lt"/>
              </a:rPr>
              <a:t>Category: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>
                <a:solidFill>
                  <a:srgbClr val="3D34F6"/>
                </a:solidFill>
                <a:latin typeface="+mj-lt"/>
              </a:rPr>
              <a:t>FA</a:t>
            </a:r>
            <a:r>
              <a:rPr lang="en-US" sz="3000" b="0" dirty="0">
                <a:solidFill>
                  <a:srgbClr val="3D34F6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3D34F6"/>
                </a:solidFill>
                <a:latin typeface="+mj-lt"/>
              </a:rPr>
              <a:t>(Fatty Acyls) </a:t>
            </a:r>
            <a:r>
              <a:rPr lang="en-US" sz="3000" dirty="0">
                <a:latin typeface="+mj-lt"/>
              </a:rPr>
              <a:t>[LM</a:t>
            </a:r>
            <a:r>
              <a:rPr lang="en-US" sz="3000" dirty="0">
                <a:solidFill>
                  <a:srgbClr val="3D34F6"/>
                </a:solidFill>
                <a:latin typeface="+mj-lt"/>
              </a:rPr>
              <a:t>FA</a:t>
            </a:r>
            <a:r>
              <a:rPr lang="en-US" sz="3000" dirty="0">
                <a:latin typeface="+mj-lt"/>
              </a:rPr>
              <a:t>]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sz="3000" dirty="0">
                <a:latin typeface="+mj-lt"/>
              </a:rPr>
              <a:t>       </a:t>
            </a:r>
            <a:r>
              <a:rPr lang="en-US" sz="3000" u="sng" dirty="0">
                <a:latin typeface="+mj-lt"/>
              </a:rPr>
              <a:t>Main Class</a:t>
            </a:r>
            <a:r>
              <a:rPr lang="en-US" sz="3000" dirty="0">
                <a:latin typeface="+mj-lt"/>
              </a:rPr>
              <a:t>: 03</a:t>
            </a:r>
            <a:r>
              <a:rPr lang="en-US" sz="3000" b="0" dirty="0">
                <a:latin typeface="+mj-lt"/>
              </a:rPr>
              <a:t> </a:t>
            </a:r>
            <a:r>
              <a:rPr lang="en-US" sz="3000" dirty="0">
                <a:latin typeface="+mj-lt"/>
              </a:rPr>
              <a:t>(Eicosanoids) [LM</a:t>
            </a:r>
            <a:r>
              <a:rPr lang="en-US" sz="3000" dirty="0">
                <a:solidFill>
                  <a:srgbClr val="334AF7"/>
                </a:solidFill>
                <a:latin typeface="+mj-lt"/>
              </a:rPr>
              <a:t>FA</a:t>
            </a:r>
            <a:r>
              <a:rPr lang="en-US" sz="3000" dirty="0">
                <a:latin typeface="+mj-lt"/>
              </a:rPr>
              <a:t>03]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sz="3000" dirty="0">
                <a:latin typeface="+mj-lt"/>
              </a:rPr>
              <a:t>          </a:t>
            </a:r>
            <a:r>
              <a:rPr lang="en-US" sz="3000" u="sng" dirty="0">
                <a:latin typeface="+mj-lt"/>
              </a:rPr>
              <a:t>Sub Class</a:t>
            </a:r>
            <a:r>
              <a:rPr lang="en-US" sz="3000" dirty="0">
                <a:latin typeface="+mj-lt"/>
              </a:rPr>
              <a:t>: </a:t>
            </a:r>
            <a:r>
              <a:rPr lang="en-US" sz="3000" dirty="0">
                <a:solidFill>
                  <a:srgbClr val="008000"/>
                </a:solidFill>
                <a:latin typeface="+mj-lt"/>
              </a:rPr>
              <a:t>01</a:t>
            </a:r>
            <a:r>
              <a:rPr lang="en-US" sz="3000" b="0" dirty="0">
                <a:solidFill>
                  <a:srgbClr val="C0504D"/>
                </a:solidFill>
                <a:latin typeface="+mj-lt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(Prostaglandins) </a:t>
            </a:r>
            <a:r>
              <a:rPr lang="en-US" sz="3000" dirty="0">
                <a:latin typeface="+mj-lt"/>
              </a:rPr>
              <a:t>[LM</a:t>
            </a:r>
            <a:r>
              <a:rPr lang="en-US" sz="3000" dirty="0">
                <a:solidFill>
                  <a:srgbClr val="3D34F6"/>
                </a:solidFill>
                <a:latin typeface="+mj-lt"/>
              </a:rPr>
              <a:t>FA</a:t>
            </a:r>
            <a:r>
              <a:rPr lang="en-US" sz="3000" dirty="0">
                <a:latin typeface="+mj-lt"/>
              </a:rPr>
              <a:t>03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01</a:t>
            </a:r>
            <a:r>
              <a:rPr lang="en-US" sz="3000" dirty="0">
                <a:latin typeface="+mj-lt"/>
              </a:rPr>
              <a:t>]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sz="3000" dirty="0">
                <a:latin typeface="+mj-lt"/>
              </a:rPr>
              <a:t>            Unique identifier within a sub class: [LM</a:t>
            </a:r>
            <a:r>
              <a:rPr lang="en-US" sz="3000" dirty="0">
                <a:solidFill>
                  <a:srgbClr val="334AF7"/>
                </a:solidFill>
                <a:latin typeface="+mj-lt"/>
              </a:rPr>
              <a:t>FA</a:t>
            </a:r>
            <a:r>
              <a:rPr lang="en-US" sz="3000" dirty="0">
                <a:latin typeface="+mj-lt"/>
              </a:rPr>
              <a:t>03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01</a:t>
            </a:r>
            <a:r>
              <a:rPr lang="en-US" sz="3000" dirty="0">
                <a:solidFill>
                  <a:srgbClr val="C00000"/>
                </a:solidFill>
                <a:latin typeface="+mj-lt"/>
              </a:rPr>
              <a:t>0003]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16" y="822187"/>
            <a:ext cx="5604333" cy="272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8513FEC-9FA7-4B4D-8C03-838C9EB52BC2}"/>
              </a:ext>
            </a:extLst>
          </p:cNvPr>
          <p:cNvSpPr/>
          <p:nvPr/>
        </p:nvSpPr>
        <p:spPr>
          <a:xfrm>
            <a:off x="720677" y="529799"/>
            <a:ext cx="1096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 MAPS Classification System/ Hierarchy and LM_ID identifier</a:t>
            </a:r>
          </a:p>
        </p:txBody>
      </p:sp>
    </p:spTree>
    <p:extLst>
      <p:ext uri="{BB962C8B-B14F-4D97-AF65-F5344CB8AC3E}">
        <p14:creationId xmlns:p14="http://schemas.microsoft.com/office/powerpoint/2010/main" val="3079598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736579" y="199369"/>
            <a:ext cx="109688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baseline="30000" dirty="0">
                <a:latin typeface="+mj-lt"/>
                <a:cs typeface="Arial" charset="0"/>
              </a:rPr>
              <a:t>Lipids Tutorials: Classification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http://www.lipidmaps.org/data/classification/LM_classification_exp.php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EE444-3A9D-4CBA-9101-D1606AE3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4" y="1384083"/>
            <a:ext cx="11341047" cy="53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05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704774" y="239126"/>
            <a:ext cx="109688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Databases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http://www.lipidmaps.org/resources/databases/index.php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D8E2F-7A1A-4939-9F7E-BB882CC27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8" y="1501010"/>
            <a:ext cx="11812564" cy="3093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D9C3F5-CDF1-4B51-BE52-D59E3B591EB4}"/>
              </a:ext>
            </a:extLst>
          </p:cNvPr>
          <p:cNvSpPr/>
          <p:nvPr/>
        </p:nvSpPr>
        <p:spPr>
          <a:xfrm>
            <a:off x="2810824" y="4736989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Over 43,000  classified structures as of 9/20/2018</a:t>
            </a:r>
          </a:p>
          <a:p>
            <a:r>
              <a:rPr lang="en-US" sz="2000" b="1" dirty="0"/>
              <a:t>Full structures in multiple formats, exact mass and inline m/z features</a:t>
            </a:r>
          </a:p>
          <a:p>
            <a:r>
              <a:rPr lang="en-US" sz="2000" b="1" dirty="0"/>
              <a:t>Relevant database cross references, InChIKey values for each structure</a:t>
            </a:r>
          </a:p>
          <a:p>
            <a:r>
              <a:rPr lang="en-US" sz="2000" b="1" dirty="0"/>
              <a:t>Calculated physicochemical properties added for each structure</a:t>
            </a:r>
          </a:p>
          <a:p>
            <a:r>
              <a:rPr lang="en-US" sz="2000" b="1" dirty="0"/>
              <a:t>Links to internal/external MS data</a:t>
            </a:r>
          </a:p>
          <a:p>
            <a:r>
              <a:rPr lang="en-US" sz="2000" b="1" dirty="0"/>
              <a:t>Ongoing screening of  major lipid-related journals</a:t>
            </a:r>
          </a:p>
        </p:txBody>
      </p:sp>
    </p:spTree>
    <p:extLst>
      <p:ext uri="{BB962C8B-B14F-4D97-AF65-F5344CB8AC3E}">
        <p14:creationId xmlns:p14="http://schemas.microsoft.com/office/powerpoint/2010/main" val="78311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704774" y="239126"/>
            <a:ext cx="109688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 MAPS Gateway Databases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http://www.lipidmaps.org/resources/databases/index.php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46094D-B0BA-4855-BEEE-90DF54DD353F}"/>
              </a:ext>
            </a:extLst>
          </p:cNvPr>
          <p:cNvGrpSpPr/>
          <p:nvPr/>
        </p:nvGrpSpPr>
        <p:grpSpPr>
          <a:xfrm>
            <a:off x="2573982" y="1852651"/>
            <a:ext cx="7230386" cy="4325512"/>
            <a:chOff x="4166485" y="1544307"/>
            <a:chExt cx="6881524" cy="4189909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3ED5C341-C155-41FC-BAEE-8E04475E7887}"/>
                </a:ext>
              </a:extLst>
            </p:cNvPr>
            <p:cNvSpPr/>
            <p:nvPr/>
          </p:nvSpPr>
          <p:spPr>
            <a:xfrm>
              <a:off x="4166485" y="2580960"/>
              <a:ext cx="2601072" cy="2073303"/>
            </a:xfrm>
            <a:prstGeom prst="hexagon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LIPID MAPS Structure Database (LMSD)</a:t>
              </a: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8B3C5D32-A371-47F0-81D3-750D6CF2B3AE}"/>
                </a:ext>
              </a:extLst>
            </p:cNvPr>
            <p:cNvSpPr/>
            <p:nvPr/>
          </p:nvSpPr>
          <p:spPr>
            <a:xfrm>
              <a:off x="6294809" y="1544307"/>
              <a:ext cx="2601072" cy="2073303"/>
            </a:xfrm>
            <a:prstGeom prst="hex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Gene/ Proteome</a:t>
              </a:r>
            </a:p>
            <a:p>
              <a:pPr algn="ctr"/>
              <a:r>
                <a:rPr lang="en-GB" sz="2800" dirty="0"/>
                <a:t>Database (LMPD)</a:t>
              </a: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ED7DDAB-BE21-4717-94D6-21DF63EBF8DB}"/>
                </a:ext>
              </a:extLst>
            </p:cNvPr>
            <p:cNvSpPr/>
            <p:nvPr/>
          </p:nvSpPr>
          <p:spPr>
            <a:xfrm>
              <a:off x="6306711" y="3660913"/>
              <a:ext cx="2601072" cy="2073303"/>
            </a:xfrm>
            <a:prstGeom prst="hexagon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accent4">
                      <a:lumMod val="50000"/>
                    </a:schemeClr>
                  </a:solidFill>
                </a:rPr>
                <a:t>In-Silico Structure Database (LMISSD</a:t>
              </a:r>
              <a:r>
                <a:rPr lang="en-GB" sz="2800" dirty="0"/>
                <a:t>)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4A98A30-FDC2-4114-BA12-545D4D422403}"/>
                </a:ext>
              </a:extLst>
            </p:cNvPr>
            <p:cNvSpPr/>
            <p:nvPr/>
          </p:nvSpPr>
          <p:spPr>
            <a:xfrm>
              <a:off x="8446937" y="2580959"/>
              <a:ext cx="2601072" cy="2073303"/>
            </a:xfrm>
            <a:prstGeom prst="hexagon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bg2">
                      <a:lumMod val="50000"/>
                    </a:schemeClr>
                  </a:solidFill>
                </a:rPr>
                <a:t>Computationally </a:t>
              </a:r>
              <a:r>
                <a:rPr lang="en-GB" sz="2400" dirty="0">
                  <a:solidFill>
                    <a:schemeClr val="bg2">
                      <a:lumMod val="50000"/>
                    </a:schemeClr>
                  </a:solidFill>
                </a:rPr>
                <a:t> generated Bulk Lipids (COMP_DB)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13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F3277D-8906-4CEC-B7E0-599FDD65B192}"/>
              </a:ext>
            </a:extLst>
          </p:cNvPr>
          <p:cNvSpPr/>
          <p:nvPr/>
        </p:nvSpPr>
        <p:spPr>
          <a:xfrm>
            <a:off x="593696" y="3013544"/>
            <a:ext cx="4256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 MAPS Gateway Composition and curation of LMSD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C8B4B-A779-4DE6-9D66-44F8052C6BF3}"/>
              </a:ext>
            </a:extLst>
          </p:cNvPr>
          <p:cNvGrpSpPr/>
          <p:nvPr/>
        </p:nvGrpSpPr>
        <p:grpSpPr>
          <a:xfrm>
            <a:off x="5253163" y="93052"/>
            <a:ext cx="6472362" cy="6626926"/>
            <a:chOff x="5221357" y="115537"/>
            <a:chExt cx="6472362" cy="66269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6ACB82-F0D6-4D29-A064-3780DA6E4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61" r="15475"/>
            <a:stretch/>
          </p:blipFill>
          <p:spPr>
            <a:xfrm>
              <a:off x="5221357" y="115537"/>
              <a:ext cx="6472362" cy="6626926"/>
            </a:xfrm>
            <a:prstGeom prst="rect">
              <a:avLst/>
            </a:prstGeom>
          </p:spPr>
        </p:pic>
        <p:sp>
          <p:nvSpPr>
            <p:cNvPr id="6" name="Arrow: Up-Down 5">
              <a:extLst>
                <a:ext uri="{FF2B5EF4-FFF2-40B4-BE49-F238E27FC236}">
                  <a16:creationId xmlns:a16="http://schemas.microsoft.com/office/drawing/2014/main" id="{19C51BF9-5426-4494-8424-FE90A220D982}"/>
                </a:ext>
              </a:extLst>
            </p:cNvPr>
            <p:cNvSpPr/>
            <p:nvPr/>
          </p:nvSpPr>
          <p:spPr>
            <a:xfrm rot="18406855">
              <a:off x="7149887" y="4911000"/>
              <a:ext cx="425865" cy="71432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DDD537C-F4C6-48D2-8E33-C2E18B228D8B}"/>
              </a:ext>
            </a:extLst>
          </p:cNvPr>
          <p:cNvSpPr txBox="1"/>
          <p:nvPr/>
        </p:nvSpPr>
        <p:spPr>
          <a:xfrm>
            <a:off x="5310785" y="5812403"/>
            <a:ext cx="1570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334AF7"/>
                </a:solidFill>
                <a:latin typeface="+mj-lt"/>
              </a:rPr>
              <a:t>Curation</a:t>
            </a:r>
          </a:p>
        </p:txBody>
      </p:sp>
    </p:spTree>
    <p:extLst>
      <p:ext uri="{BB962C8B-B14F-4D97-AF65-F5344CB8AC3E}">
        <p14:creationId xmlns:p14="http://schemas.microsoft.com/office/powerpoint/2010/main" val="294148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5FE98E-FCD9-4B17-9061-D5ED936E9EF1}"/>
              </a:ext>
            </a:extLst>
          </p:cNvPr>
          <p:cNvSpPr/>
          <p:nvPr/>
        </p:nvSpPr>
        <p:spPr>
          <a:xfrm>
            <a:off x="3517418" y="166025"/>
            <a:ext cx="4524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https://www.lipidmaps.org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FCD79B-8E08-4383-8AA2-07419B1DFAE0}"/>
              </a:ext>
            </a:extLst>
          </p:cNvPr>
          <p:cNvSpPr/>
          <p:nvPr/>
        </p:nvSpPr>
        <p:spPr>
          <a:xfrm>
            <a:off x="440448" y="665248"/>
            <a:ext cx="115217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Cardiff University, UK Babraham Institute, UK (2018-currently)</a:t>
            </a:r>
          </a:p>
          <a:p>
            <a:pPr algn="ctr"/>
            <a:r>
              <a:rPr lang="en-US" sz="3200" b="1" dirty="0">
                <a:latin typeface="+mj-lt"/>
              </a:rPr>
              <a:t>UCSD (2003-2018)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13E3D-558E-4CDC-A3C2-04B8305D0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5"/>
          <a:stretch/>
        </p:blipFill>
        <p:spPr>
          <a:xfrm>
            <a:off x="116748" y="1832407"/>
            <a:ext cx="11845403" cy="46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7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611599" y="38140"/>
            <a:ext cx="109688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 MAPS Gateway Databases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http://www.lipidmaps.org/resources/databases/index.php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00039B-7B60-4C07-93F8-E6639D893F0E}"/>
              </a:ext>
            </a:extLst>
          </p:cNvPr>
          <p:cNvGrpSpPr/>
          <p:nvPr/>
        </p:nvGrpSpPr>
        <p:grpSpPr>
          <a:xfrm>
            <a:off x="1765188" y="1474954"/>
            <a:ext cx="8428383" cy="4663454"/>
            <a:chOff x="1916264" y="1518105"/>
            <a:chExt cx="8006964" cy="44453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1BCA8DF-BFF8-4C46-8E64-735C24F8303E}"/>
                </a:ext>
              </a:extLst>
            </p:cNvPr>
            <p:cNvGrpSpPr/>
            <p:nvPr/>
          </p:nvGrpSpPr>
          <p:grpSpPr>
            <a:xfrm>
              <a:off x="3104507" y="2410659"/>
              <a:ext cx="5637474" cy="2859629"/>
              <a:chOff x="3499899" y="239954"/>
              <a:chExt cx="5637474" cy="285962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27DB911-6934-426A-AF15-2610FACAB2E5}"/>
                  </a:ext>
                </a:extLst>
              </p:cNvPr>
              <p:cNvGrpSpPr/>
              <p:nvPr/>
            </p:nvGrpSpPr>
            <p:grpSpPr>
              <a:xfrm>
                <a:off x="3499899" y="239954"/>
                <a:ext cx="5637474" cy="2859629"/>
                <a:chOff x="2631882" y="2258167"/>
                <a:chExt cx="5637474" cy="285962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B046094D-B0BA-4855-BEEE-90DF54DD353F}"/>
                    </a:ext>
                  </a:extLst>
                </p:cNvPr>
                <p:cNvGrpSpPr/>
                <p:nvPr/>
              </p:nvGrpSpPr>
              <p:grpSpPr>
                <a:xfrm>
                  <a:off x="2631882" y="2258168"/>
                  <a:ext cx="5637474" cy="2859628"/>
                  <a:chOff x="4097057" y="2580959"/>
                  <a:chExt cx="4134290" cy="2073304"/>
                </a:xfrm>
              </p:grpSpPr>
              <p:sp>
                <p:nvSpPr>
                  <p:cNvPr id="9" name="Hexagon 8">
                    <a:extLst>
                      <a:ext uri="{FF2B5EF4-FFF2-40B4-BE49-F238E27FC236}">
                        <a16:creationId xmlns:a16="http://schemas.microsoft.com/office/drawing/2014/main" id="{A4A98A30-FDC2-4114-BA12-545D4D422403}"/>
                      </a:ext>
                    </a:extLst>
                  </p:cNvPr>
                  <p:cNvSpPr/>
                  <p:nvPr/>
                </p:nvSpPr>
                <p:spPr>
                  <a:xfrm>
                    <a:off x="5630275" y="2580959"/>
                    <a:ext cx="2601072" cy="2073303"/>
                  </a:xfrm>
                  <a:prstGeom prst="hexagon">
                    <a:avLst/>
                  </a:prstGeom>
                  <a:solidFill>
                    <a:srgbClr val="33CCCC"/>
                  </a:solidFill>
                  <a:ln w="28575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en-GB" sz="2800" dirty="0">
                        <a:solidFill>
                          <a:schemeClr val="bg1"/>
                        </a:solidFill>
                      </a:rPr>
                      <a:t>Comp.</a:t>
                    </a:r>
                  </a:p>
                  <a:p>
                    <a:pPr algn="r"/>
                    <a:r>
                      <a:rPr lang="en-GB" sz="2800" dirty="0">
                        <a:solidFill>
                          <a:schemeClr val="bg1"/>
                        </a:solidFill>
                      </a:rPr>
                      <a:t>generated </a:t>
                    </a:r>
                  </a:p>
                  <a:p>
                    <a:pPr algn="r"/>
                    <a:r>
                      <a:rPr lang="en-GB" sz="2800" dirty="0">
                        <a:solidFill>
                          <a:schemeClr val="bg1"/>
                        </a:solidFill>
                      </a:rPr>
                      <a:t>Bulk Lipids </a:t>
                    </a:r>
                  </a:p>
                  <a:p>
                    <a:pPr algn="r"/>
                    <a:r>
                      <a:rPr lang="en-GB" sz="2800">
                        <a:solidFill>
                          <a:schemeClr val="bg1"/>
                        </a:solidFill>
                      </a:rPr>
                      <a:t>21,953</a:t>
                    </a:r>
                    <a:endParaRPr lang="en-GB" sz="28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" name="Hexagon 5">
                    <a:extLst>
                      <a:ext uri="{FF2B5EF4-FFF2-40B4-BE49-F238E27FC236}">
                        <a16:creationId xmlns:a16="http://schemas.microsoft.com/office/drawing/2014/main" id="{3ED5C341-C155-41FC-BAEE-8E04475E7887}"/>
                      </a:ext>
                    </a:extLst>
                  </p:cNvPr>
                  <p:cNvSpPr/>
                  <p:nvPr/>
                </p:nvSpPr>
                <p:spPr>
                  <a:xfrm>
                    <a:off x="4097057" y="2580960"/>
                    <a:ext cx="2601072" cy="2073303"/>
                  </a:xfrm>
                  <a:prstGeom prst="hexagon">
                    <a:avLst/>
                  </a:prstGeom>
                  <a:solidFill>
                    <a:srgbClr val="00CC66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 sz="2800" dirty="0"/>
                  </a:p>
                  <a:p>
                    <a:r>
                      <a:rPr lang="en-GB" sz="2800" dirty="0"/>
                      <a:t>Curated </a:t>
                    </a:r>
                  </a:p>
                  <a:p>
                    <a:r>
                      <a:rPr lang="en-GB" sz="2800" dirty="0"/>
                      <a:t>Lipids</a:t>
                    </a:r>
                  </a:p>
                  <a:p>
                    <a:r>
                      <a:rPr lang="en-GB" sz="2800" dirty="0"/>
                      <a:t>21,391</a:t>
                    </a:r>
                  </a:p>
                  <a:p>
                    <a:endParaRPr lang="en-GB" sz="2800" dirty="0"/>
                  </a:p>
                </p:txBody>
              </p:sp>
            </p:grpSp>
            <p:sp>
              <p:nvSpPr>
                <p:cNvPr id="11" name="Hexagon 10">
                  <a:extLst>
                    <a:ext uri="{FF2B5EF4-FFF2-40B4-BE49-F238E27FC236}">
                      <a16:creationId xmlns:a16="http://schemas.microsoft.com/office/drawing/2014/main" id="{F0AD33B9-DC35-48DA-9273-5437B33378F3}"/>
                    </a:ext>
                  </a:extLst>
                </p:cNvPr>
                <p:cNvSpPr/>
                <p:nvPr/>
              </p:nvSpPr>
              <p:spPr>
                <a:xfrm>
                  <a:off x="4722562" y="2258167"/>
                  <a:ext cx="3546794" cy="2859627"/>
                </a:xfrm>
                <a:prstGeom prst="hexagon">
                  <a:avLst/>
                </a:prstGeom>
                <a:noFill/>
                <a:ln w="28575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GB" sz="2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0" name="Hexagon 14">
                <a:extLst>
                  <a:ext uri="{FF2B5EF4-FFF2-40B4-BE49-F238E27FC236}">
                    <a16:creationId xmlns:a16="http://schemas.microsoft.com/office/drawing/2014/main" id="{7E4711EC-DFC6-436F-9ED9-46DCBE04CB92}"/>
                  </a:ext>
                </a:extLst>
              </p:cNvPr>
              <p:cNvSpPr/>
              <p:nvPr/>
            </p:nvSpPr>
            <p:spPr>
              <a:xfrm>
                <a:off x="5590579" y="239955"/>
                <a:ext cx="1488117" cy="2859626"/>
              </a:xfrm>
              <a:custGeom>
                <a:avLst/>
                <a:gdLst>
                  <a:gd name="connsiteX0" fmla="*/ 0 w 3546794"/>
                  <a:gd name="connsiteY0" fmla="*/ 1429814 h 2859627"/>
                  <a:gd name="connsiteX1" fmla="*/ 714907 w 3546794"/>
                  <a:gd name="connsiteY1" fmla="*/ 1 h 2859627"/>
                  <a:gd name="connsiteX2" fmla="*/ 2831887 w 3546794"/>
                  <a:gd name="connsiteY2" fmla="*/ 1 h 2859627"/>
                  <a:gd name="connsiteX3" fmla="*/ 3546794 w 3546794"/>
                  <a:gd name="connsiteY3" fmla="*/ 1429814 h 2859627"/>
                  <a:gd name="connsiteX4" fmla="*/ 2831887 w 3546794"/>
                  <a:gd name="connsiteY4" fmla="*/ 2859626 h 2859627"/>
                  <a:gd name="connsiteX5" fmla="*/ 714907 w 3546794"/>
                  <a:gd name="connsiteY5" fmla="*/ 2859626 h 2859627"/>
                  <a:gd name="connsiteX6" fmla="*/ 0 w 3546794"/>
                  <a:gd name="connsiteY6" fmla="*/ 1429814 h 2859627"/>
                  <a:gd name="connsiteX0" fmla="*/ 0 w 3546794"/>
                  <a:gd name="connsiteY0" fmla="*/ 1429813 h 2859625"/>
                  <a:gd name="connsiteX1" fmla="*/ 714907 w 3546794"/>
                  <a:gd name="connsiteY1" fmla="*/ 0 h 2859625"/>
                  <a:gd name="connsiteX2" fmla="*/ 2831887 w 3546794"/>
                  <a:gd name="connsiteY2" fmla="*/ 0 h 2859625"/>
                  <a:gd name="connsiteX3" fmla="*/ 3546794 w 3546794"/>
                  <a:gd name="connsiteY3" fmla="*/ 1429813 h 2859625"/>
                  <a:gd name="connsiteX4" fmla="*/ 2831887 w 3546794"/>
                  <a:gd name="connsiteY4" fmla="*/ 2859625 h 2859625"/>
                  <a:gd name="connsiteX5" fmla="*/ 714907 w 3546794"/>
                  <a:gd name="connsiteY5" fmla="*/ 2859625 h 2859625"/>
                  <a:gd name="connsiteX6" fmla="*/ 0 w 3546794"/>
                  <a:gd name="connsiteY6" fmla="*/ 1429813 h 2859625"/>
                  <a:gd name="connsiteX0" fmla="*/ 0 w 2831887"/>
                  <a:gd name="connsiteY0" fmla="*/ 1429813 h 2859625"/>
                  <a:gd name="connsiteX1" fmla="*/ 714907 w 2831887"/>
                  <a:gd name="connsiteY1" fmla="*/ 0 h 2859625"/>
                  <a:gd name="connsiteX2" fmla="*/ 2831887 w 2831887"/>
                  <a:gd name="connsiteY2" fmla="*/ 0 h 2859625"/>
                  <a:gd name="connsiteX3" fmla="*/ 1471503 w 2831887"/>
                  <a:gd name="connsiteY3" fmla="*/ 1429813 h 2859625"/>
                  <a:gd name="connsiteX4" fmla="*/ 2831887 w 2831887"/>
                  <a:gd name="connsiteY4" fmla="*/ 2859625 h 2859625"/>
                  <a:gd name="connsiteX5" fmla="*/ 714907 w 2831887"/>
                  <a:gd name="connsiteY5" fmla="*/ 2859625 h 2859625"/>
                  <a:gd name="connsiteX6" fmla="*/ 0 w 2831887"/>
                  <a:gd name="connsiteY6" fmla="*/ 1429813 h 2859625"/>
                  <a:gd name="connsiteX0" fmla="*/ 0 w 2831887"/>
                  <a:gd name="connsiteY0" fmla="*/ 1429813 h 2859625"/>
                  <a:gd name="connsiteX1" fmla="*/ 714907 w 2831887"/>
                  <a:gd name="connsiteY1" fmla="*/ 0 h 2859625"/>
                  <a:gd name="connsiteX2" fmla="*/ 1090552 w 2831887"/>
                  <a:gd name="connsiteY2" fmla="*/ 580445 h 2859625"/>
                  <a:gd name="connsiteX3" fmla="*/ 1471503 w 2831887"/>
                  <a:gd name="connsiteY3" fmla="*/ 1429813 h 2859625"/>
                  <a:gd name="connsiteX4" fmla="*/ 2831887 w 2831887"/>
                  <a:gd name="connsiteY4" fmla="*/ 2859625 h 2859625"/>
                  <a:gd name="connsiteX5" fmla="*/ 714907 w 2831887"/>
                  <a:gd name="connsiteY5" fmla="*/ 2859625 h 2859625"/>
                  <a:gd name="connsiteX6" fmla="*/ 0 w 2831887"/>
                  <a:gd name="connsiteY6" fmla="*/ 1429813 h 2859625"/>
                  <a:gd name="connsiteX0" fmla="*/ 0 w 1511971"/>
                  <a:gd name="connsiteY0" fmla="*/ 1429813 h 2859625"/>
                  <a:gd name="connsiteX1" fmla="*/ 714907 w 1511971"/>
                  <a:gd name="connsiteY1" fmla="*/ 0 h 2859625"/>
                  <a:gd name="connsiteX2" fmla="*/ 1090552 w 1511971"/>
                  <a:gd name="connsiteY2" fmla="*/ 580445 h 2859625"/>
                  <a:gd name="connsiteX3" fmla="*/ 1471503 w 1511971"/>
                  <a:gd name="connsiteY3" fmla="*/ 1429813 h 2859625"/>
                  <a:gd name="connsiteX4" fmla="*/ 1511971 w 1511971"/>
                  <a:gd name="connsiteY4" fmla="*/ 1436341 h 2859625"/>
                  <a:gd name="connsiteX5" fmla="*/ 714907 w 1511971"/>
                  <a:gd name="connsiteY5" fmla="*/ 2859625 h 2859625"/>
                  <a:gd name="connsiteX6" fmla="*/ 0 w 1511971"/>
                  <a:gd name="connsiteY6" fmla="*/ 1429813 h 2859625"/>
                  <a:gd name="connsiteX0" fmla="*/ 0 w 1511971"/>
                  <a:gd name="connsiteY0" fmla="*/ 1429814 h 2859626"/>
                  <a:gd name="connsiteX1" fmla="*/ 714907 w 1511971"/>
                  <a:gd name="connsiteY1" fmla="*/ 1 h 2859626"/>
                  <a:gd name="connsiteX2" fmla="*/ 724792 w 1511971"/>
                  <a:gd name="connsiteY2" fmla="*/ 0 h 2859626"/>
                  <a:gd name="connsiteX3" fmla="*/ 1471503 w 1511971"/>
                  <a:gd name="connsiteY3" fmla="*/ 1429814 h 2859626"/>
                  <a:gd name="connsiteX4" fmla="*/ 1511971 w 1511971"/>
                  <a:gd name="connsiteY4" fmla="*/ 1436342 h 2859626"/>
                  <a:gd name="connsiteX5" fmla="*/ 714907 w 1511971"/>
                  <a:gd name="connsiteY5" fmla="*/ 2859626 h 2859626"/>
                  <a:gd name="connsiteX6" fmla="*/ 0 w 1511971"/>
                  <a:gd name="connsiteY6" fmla="*/ 1429814 h 2859626"/>
                  <a:gd name="connsiteX0" fmla="*/ 0 w 1488117"/>
                  <a:gd name="connsiteY0" fmla="*/ 1429814 h 2859626"/>
                  <a:gd name="connsiteX1" fmla="*/ 714907 w 1488117"/>
                  <a:gd name="connsiteY1" fmla="*/ 1 h 2859626"/>
                  <a:gd name="connsiteX2" fmla="*/ 724792 w 1488117"/>
                  <a:gd name="connsiteY2" fmla="*/ 0 h 2859626"/>
                  <a:gd name="connsiteX3" fmla="*/ 1471503 w 1488117"/>
                  <a:gd name="connsiteY3" fmla="*/ 1429814 h 2859626"/>
                  <a:gd name="connsiteX4" fmla="*/ 1488117 w 1488117"/>
                  <a:gd name="connsiteY4" fmla="*/ 1444293 h 2859626"/>
                  <a:gd name="connsiteX5" fmla="*/ 714907 w 1488117"/>
                  <a:gd name="connsiteY5" fmla="*/ 2859626 h 2859626"/>
                  <a:gd name="connsiteX6" fmla="*/ 0 w 1488117"/>
                  <a:gd name="connsiteY6" fmla="*/ 1429814 h 285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8117" h="2859626">
                    <a:moveTo>
                      <a:pt x="0" y="1429814"/>
                    </a:moveTo>
                    <a:lnTo>
                      <a:pt x="714907" y="1"/>
                    </a:lnTo>
                    <a:lnTo>
                      <a:pt x="724792" y="0"/>
                    </a:lnTo>
                    <a:lnTo>
                      <a:pt x="1471503" y="1429814"/>
                    </a:lnTo>
                    <a:lnTo>
                      <a:pt x="1488117" y="1444293"/>
                    </a:lnTo>
                    <a:lnTo>
                      <a:pt x="714907" y="2859626"/>
                    </a:lnTo>
                    <a:lnTo>
                      <a:pt x="0" y="1429814"/>
                    </a:lnTo>
                    <a:close/>
                  </a:path>
                </a:pathLst>
              </a:custGeom>
              <a:solidFill>
                <a:srgbClr val="CCFF99"/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bg2">
                        <a:lumMod val="50000"/>
                      </a:schemeClr>
                    </a:solidFill>
                  </a:rPr>
                  <a:t>562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FF9D9B-F831-45FB-823E-18A02A758508}"/>
                </a:ext>
              </a:extLst>
            </p:cNvPr>
            <p:cNvSpPr txBox="1"/>
            <p:nvPr/>
          </p:nvSpPr>
          <p:spPr>
            <a:xfrm>
              <a:off x="3184369" y="1518107"/>
              <a:ext cx="5557612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600" dirty="0"/>
                <a:t>LIPID MAPS Structure Database (LMSD) </a:t>
              </a:r>
            </a:p>
            <a:p>
              <a:pPr algn="ctr"/>
              <a:r>
                <a:rPr lang="en-GB" sz="2600" dirty="0"/>
                <a:t>43,344</a:t>
              </a: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66D732F4-00D3-44E2-AD73-CE19CB3992CB}"/>
                </a:ext>
              </a:extLst>
            </p:cNvPr>
            <p:cNvSpPr/>
            <p:nvPr/>
          </p:nvSpPr>
          <p:spPr>
            <a:xfrm>
              <a:off x="1916264" y="1518105"/>
              <a:ext cx="8006964" cy="4445373"/>
            </a:xfrm>
            <a:prstGeom prst="hexagon">
              <a:avLst/>
            </a:prstGeom>
            <a:noFill/>
            <a:ln w="28575">
              <a:solidFill>
                <a:srgbClr val="00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30604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B3D20A7-9105-438D-A4B5-10065FAA4C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757253"/>
              </p:ext>
            </p:extLst>
          </p:nvPr>
        </p:nvGraphicFramePr>
        <p:xfrm>
          <a:off x="504581" y="1296649"/>
          <a:ext cx="10764066" cy="5281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0C7958F-C66E-4AF2-BCA9-3A5A1DCA6B02}"/>
              </a:ext>
            </a:extLst>
          </p:cNvPr>
          <p:cNvSpPr/>
          <p:nvPr/>
        </p:nvSpPr>
        <p:spPr>
          <a:xfrm>
            <a:off x="1476289" y="541544"/>
            <a:ext cx="882065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b="1" baseline="30000" dirty="0">
                <a:latin typeface="+mj-lt"/>
                <a:cs typeface="Arial" charset="0"/>
              </a:rPr>
              <a:t>Number of Structures per Lipid Category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4A0557-3671-415C-80DF-4F7F86432C10}"/>
              </a:ext>
            </a:extLst>
          </p:cNvPr>
          <p:cNvSpPr/>
          <p:nvPr/>
        </p:nvSpPr>
        <p:spPr>
          <a:xfrm>
            <a:off x="1964676" y="3913358"/>
            <a:ext cx="142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CURATED</a:t>
            </a:r>
          </a:p>
        </p:txBody>
      </p:sp>
    </p:spTree>
    <p:extLst>
      <p:ext uri="{BB962C8B-B14F-4D97-AF65-F5344CB8AC3E}">
        <p14:creationId xmlns:p14="http://schemas.microsoft.com/office/powerpoint/2010/main" val="2889190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53C2F-E143-4E8F-B484-07D5BA6DAB3D}"/>
              </a:ext>
            </a:extLst>
          </p:cNvPr>
          <p:cNvSpPr/>
          <p:nvPr/>
        </p:nvSpPr>
        <p:spPr>
          <a:xfrm>
            <a:off x="461730" y="79997"/>
            <a:ext cx="10968802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Search LMSD by browsing classification hierarchy </a:t>
            </a:r>
            <a:r>
              <a:rPr lang="en-US" sz="44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http://www.lipidmaps.org/data/classification/LM_classification_exp.php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C7E5FD-19D7-4B2A-963A-F3EA293E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99" y="1177733"/>
            <a:ext cx="10869433" cy="3619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67D6B7-BC7E-47C6-B024-1A4CAF3B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591" y="1741216"/>
            <a:ext cx="4219575" cy="4943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6C9AD7-43C3-4EFB-BD5F-54C6D9CC4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139" y="2179391"/>
            <a:ext cx="4325841" cy="4648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AD52F5-70E0-49C8-979C-57260130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97" y="1068234"/>
            <a:ext cx="6623975" cy="5229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066AA1-DCF3-420E-A587-200AB9EDF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99" y="2330022"/>
            <a:ext cx="7391400" cy="3533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79F097-89DE-4084-9242-4F5DAB6461B7}"/>
              </a:ext>
            </a:extLst>
          </p:cNvPr>
          <p:cNvSpPr/>
          <p:nvPr/>
        </p:nvSpPr>
        <p:spPr>
          <a:xfrm>
            <a:off x="509438" y="421903"/>
            <a:ext cx="10968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Search LMSD by browsing classification hierarchy</a:t>
            </a:r>
            <a:endParaRPr lang="en-US" sz="4800" b="1" baseline="30000" dirty="0">
              <a:solidFill>
                <a:srgbClr val="334AF7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1E6B7E-8B80-48D5-A6F4-DF79CC34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80" y="1412123"/>
            <a:ext cx="4419439" cy="4848600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038EF5C0-3B9A-4255-A043-9E53734FE500}"/>
              </a:ext>
            </a:extLst>
          </p:cNvPr>
          <p:cNvSpPr/>
          <p:nvPr/>
        </p:nvSpPr>
        <p:spPr>
          <a:xfrm>
            <a:off x="2177128" y="3206038"/>
            <a:ext cx="228600" cy="381000"/>
          </a:xfrm>
          <a:prstGeom prst="rightBrace">
            <a:avLst>
              <a:gd name="adj1" fmla="val 0"/>
              <a:gd name="adj2" fmla="val 5000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94BE89B-7176-4D6D-A78D-D4C6AB61DF4D}"/>
              </a:ext>
            </a:extLst>
          </p:cNvPr>
          <p:cNvSpPr/>
          <p:nvPr/>
        </p:nvSpPr>
        <p:spPr>
          <a:xfrm>
            <a:off x="2177128" y="3606531"/>
            <a:ext cx="293739" cy="806108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7CE181-C639-4ADD-9A4A-DD4D117331E6}"/>
              </a:ext>
            </a:extLst>
          </p:cNvPr>
          <p:cNvSpPr txBox="1"/>
          <p:nvPr/>
        </p:nvSpPr>
        <p:spPr>
          <a:xfrm>
            <a:off x="7038229" y="168217"/>
            <a:ext cx="4034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+mj-lt"/>
                <a:cs typeface="Arial" charset="0"/>
              </a:rPr>
              <a:t>LMSD: m/z calculator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7DD076-2BD9-4BD4-9DC8-9BA83109D5E5}"/>
              </a:ext>
            </a:extLst>
          </p:cNvPr>
          <p:cNvCxnSpPr>
            <a:stCxn id="15" idx="1"/>
          </p:cNvCxnSpPr>
          <p:nvPr/>
        </p:nvCxnSpPr>
        <p:spPr>
          <a:xfrm flipH="1">
            <a:off x="3365427" y="2429972"/>
            <a:ext cx="748454" cy="4193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70D470-8BF6-47DB-A4DA-FBB7DC362487}"/>
              </a:ext>
            </a:extLst>
          </p:cNvPr>
          <p:cNvGrpSpPr/>
          <p:nvPr/>
        </p:nvGrpSpPr>
        <p:grpSpPr>
          <a:xfrm>
            <a:off x="248696" y="120711"/>
            <a:ext cx="7144384" cy="6518830"/>
            <a:chOff x="248696" y="120711"/>
            <a:chExt cx="7144384" cy="65188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0DDBCF-4E51-407C-8605-30D19B36C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96" y="120711"/>
              <a:ext cx="5431151" cy="65188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0D0716-3AE6-4ED5-9763-A18B823CBC54}"/>
                </a:ext>
              </a:extLst>
            </p:cNvPr>
            <p:cNvSpPr txBox="1"/>
            <p:nvPr/>
          </p:nvSpPr>
          <p:spPr>
            <a:xfrm>
              <a:off x="2601147" y="3836423"/>
              <a:ext cx="2695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Database cross-references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1EF57A-A1AB-4178-BC33-ADF69D00CAC2}"/>
                </a:ext>
              </a:extLst>
            </p:cNvPr>
            <p:cNvSpPr txBox="1"/>
            <p:nvPr/>
          </p:nvSpPr>
          <p:spPr>
            <a:xfrm>
              <a:off x="2589200" y="3248484"/>
              <a:ext cx="17300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Lipid classification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CC1077-4839-44D3-8201-D392E2B3AE3C}"/>
                </a:ext>
              </a:extLst>
            </p:cNvPr>
            <p:cNvSpPr txBox="1"/>
            <p:nvPr/>
          </p:nvSpPr>
          <p:spPr>
            <a:xfrm>
              <a:off x="5481009" y="4609659"/>
              <a:ext cx="17560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</a:rPr>
                <a:t>InChiKey</a:t>
              </a:r>
              <a:r>
                <a:rPr lang="en-US" sz="1600" b="1" dirty="0">
                  <a:solidFill>
                    <a:srgbClr val="FF0000"/>
                  </a:solidFill>
                </a:rPr>
                <a:t> identifier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04AC60BB-63E7-4858-A3C2-8041362B51FB}"/>
                </a:ext>
              </a:extLst>
            </p:cNvPr>
            <p:cNvSpPr/>
            <p:nvPr/>
          </p:nvSpPr>
          <p:spPr>
            <a:xfrm>
              <a:off x="5112484" y="4522538"/>
              <a:ext cx="172448" cy="534492"/>
            </a:xfrm>
            <a:prstGeom prst="rightBrac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6F8903-DA21-4540-BCFB-1694F73C7072}"/>
                </a:ext>
              </a:extLst>
            </p:cNvPr>
            <p:cNvSpPr txBox="1"/>
            <p:nvPr/>
          </p:nvSpPr>
          <p:spPr>
            <a:xfrm>
              <a:off x="4113881" y="2076029"/>
              <a:ext cx="2342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Calibri"/>
                  <a:cs typeface="Arial" charset="0"/>
                </a:rPr>
                <a:t>m/z for selected ion type/adduct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1D9263F-E6E0-43B7-AD2C-1C0655F62E88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4055165" y="2963550"/>
              <a:ext cx="3337915" cy="8728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9290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Brace 10">
            <a:extLst>
              <a:ext uri="{FF2B5EF4-FFF2-40B4-BE49-F238E27FC236}">
                <a16:creationId xmlns:a16="http://schemas.microsoft.com/office/drawing/2014/main" id="{038EF5C0-3B9A-4255-A043-9E53734FE500}"/>
              </a:ext>
            </a:extLst>
          </p:cNvPr>
          <p:cNvSpPr/>
          <p:nvPr/>
        </p:nvSpPr>
        <p:spPr>
          <a:xfrm>
            <a:off x="2177128" y="3206038"/>
            <a:ext cx="228600" cy="381000"/>
          </a:xfrm>
          <a:prstGeom prst="rightBrace">
            <a:avLst>
              <a:gd name="adj1" fmla="val 0"/>
              <a:gd name="adj2" fmla="val 5000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94BE89B-7176-4D6D-A78D-D4C6AB61DF4D}"/>
              </a:ext>
            </a:extLst>
          </p:cNvPr>
          <p:cNvSpPr/>
          <p:nvPr/>
        </p:nvSpPr>
        <p:spPr>
          <a:xfrm>
            <a:off x="2177128" y="3606531"/>
            <a:ext cx="293739" cy="806108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7CE181-C639-4ADD-9A4A-DD4D117331E6}"/>
              </a:ext>
            </a:extLst>
          </p:cNvPr>
          <p:cNvSpPr txBox="1"/>
          <p:nvPr/>
        </p:nvSpPr>
        <p:spPr>
          <a:xfrm>
            <a:off x="7403989" y="223876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+mj-lt"/>
                <a:cs typeface="Arial" charset="0"/>
              </a:rPr>
              <a:t>MS/MS: 369[M-H]</a:t>
            </a:r>
            <a:r>
              <a:rPr lang="en-US" sz="3600" b="1" baseline="30000" dirty="0">
                <a:solidFill>
                  <a:prstClr val="black"/>
                </a:solidFill>
                <a:latin typeface="+mj-lt"/>
                <a:cs typeface="Arial" charset="0"/>
              </a:rPr>
              <a:t>-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7DD076-2BD9-4BD4-9DC8-9BA83109D5E5}"/>
              </a:ext>
            </a:extLst>
          </p:cNvPr>
          <p:cNvCxnSpPr>
            <a:cxnSpLocks/>
          </p:cNvCxnSpPr>
          <p:nvPr/>
        </p:nvCxnSpPr>
        <p:spPr>
          <a:xfrm flipH="1">
            <a:off x="3365427" y="2429972"/>
            <a:ext cx="748454" cy="4193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40DDBCF-4E51-407C-8605-30D19B36C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6" y="120711"/>
            <a:ext cx="5431151" cy="6518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D34AB-BA94-4942-994C-00570A342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743" y="1148579"/>
            <a:ext cx="6173818" cy="393483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1AA716-DF51-47F5-8B5C-C335CB947F55}"/>
              </a:ext>
            </a:extLst>
          </p:cNvPr>
          <p:cNvCxnSpPr>
            <a:cxnSpLocks/>
          </p:cNvCxnSpPr>
          <p:nvPr/>
        </p:nvCxnSpPr>
        <p:spPr>
          <a:xfrm flipV="1">
            <a:off x="2003729" y="5083418"/>
            <a:ext cx="4190337" cy="2778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141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00108" y="170112"/>
            <a:ext cx="117917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Arial" charset="0"/>
              </a:rPr>
              <a:t>Use InChIKey to find structures differing only in stereochemistry, double-bond geometry or isotopic labeling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90B57-283D-4CDA-88EB-57322B3EF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" t="10077" b="22246"/>
          <a:stretch/>
        </p:blipFill>
        <p:spPr>
          <a:xfrm>
            <a:off x="2679590" y="1173410"/>
            <a:ext cx="6703612" cy="5514478"/>
          </a:xfrm>
          <a:prstGeom prst="rect">
            <a:avLst/>
          </a:prstGeom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A65C2A6B-6155-4AC9-B87C-C4C78E977EA5}"/>
              </a:ext>
            </a:extLst>
          </p:cNvPr>
          <p:cNvSpPr/>
          <p:nvPr/>
        </p:nvSpPr>
        <p:spPr>
          <a:xfrm>
            <a:off x="3615712" y="5684590"/>
            <a:ext cx="5146625" cy="254641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9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516711" y="137223"/>
            <a:ext cx="9158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Arial" charset="0"/>
              </a:rPr>
              <a:t>Use InChIKey to find structures online search engine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BAC3A-B0CC-490E-9D9E-CC16FCA4153E}"/>
              </a:ext>
            </a:extLst>
          </p:cNvPr>
          <p:cNvSpPr txBox="1"/>
          <p:nvPr/>
        </p:nvSpPr>
        <p:spPr>
          <a:xfrm>
            <a:off x="7266362" y="2020202"/>
            <a:ext cx="458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334AF7"/>
                </a:solidFill>
              </a:rPr>
              <a:t>https://pubchem.ncbi.nlm.nih.gov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3DB4B-9ABB-4542-86E5-B782A5E7B789}"/>
              </a:ext>
            </a:extLst>
          </p:cNvPr>
          <p:cNvSpPr txBox="1"/>
          <p:nvPr/>
        </p:nvSpPr>
        <p:spPr>
          <a:xfrm>
            <a:off x="7266362" y="3003036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334AF7"/>
                </a:solidFill>
              </a:rPr>
              <a:t>https://lipidmaps.org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289B5-F945-4078-8B65-FE368C2F9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87"/>
          <a:stretch/>
        </p:blipFill>
        <p:spPr>
          <a:xfrm>
            <a:off x="228931" y="692952"/>
            <a:ext cx="6792071" cy="58773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C3D516-86EF-4AD9-A852-45714661F36D}"/>
              </a:ext>
            </a:extLst>
          </p:cNvPr>
          <p:cNvSpPr/>
          <p:nvPr/>
        </p:nvSpPr>
        <p:spPr>
          <a:xfrm>
            <a:off x="1434381" y="2126484"/>
            <a:ext cx="3606746" cy="4179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F51528-92FB-4CAD-B42D-D1FAA0D93B82}"/>
              </a:ext>
            </a:extLst>
          </p:cNvPr>
          <p:cNvSpPr/>
          <p:nvPr/>
        </p:nvSpPr>
        <p:spPr>
          <a:xfrm>
            <a:off x="1434381" y="3024903"/>
            <a:ext cx="4940061" cy="4179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741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007" y="1728365"/>
            <a:ext cx="2456727" cy="1721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620000" y="1326668"/>
            <a:ext cx="2895600" cy="42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</a:rPr>
              <a:t>Plant </a:t>
            </a:r>
            <a:r>
              <a:rPr lang="en-US" sz="2100" b="1" dirty="0" err="1">
                <a:solidFill>
                  <a:prstClr val="black"/>
                </a:solidFill>
              </a:rPr>
              <a:t>FattyAcid</a:t>
            </a:r>
            <a:r>
              <a:rPr lang="en-US" sz="2100" b="1" dirty="0">
                <a:solidFill>
                  <a:prstClr val="black"/>
                </a:solidFill>
              </a:rPr>
              <a:t> </a:t>
            </a:r>
            <a:r>
              <a:rPr lang="en-US" sz="2100" b="1" dirty="0" err="1">
                <a:solidFill>
                  <a:prstClr val="black"/>
                </a:solidFill>
              </a:rPr>
              <a:t>db</a:t>
            </a:r>
            <a:endParaRPr lang="en-US" sz="2100" b="1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112A7-9166-42FB-97AF-410DC748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632" y="1771511"/>
            <a:ext cx="2470414" cy="1657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AEC5EF-127B-4684-AAE2-70D1C575F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941" y="1762056"/>
            <a:ext cx="2660055" cy="16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254360"/>
            <a:ext cx="10477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Linking LMSD to other structure databases and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1A745-8A75-4356-97BE-BF4D1D3D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88" y="4618448"/>
            <a:ext cx="2519471" cy="1838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A0393-85C6-4EA1-A7B0-3196100A4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424" y="4618448"/>
            <a:ext cx="2617229" cy="17801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2F087D-CC1B-4193-8C5A-91E99D8DE04A}"/>
              </a:ext>
            </a:extLst>
          </p:cNvPr>
          <p:cNvSpPr/>
          <p:nvPr/>
        </p:nvSpPr>
        <p:spPr>
          <a:xfrm>
            <a:off x="5343800" y="1324308"/>
            <a:ext cx="1577424" cy="42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</a:rPr>
              <a:t>PubChem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57E82-9E59-4DD2-A762-18821CC9E534}"/>
              </a:ext>
            </a:extLst>
          </p:cNvPr>
          <p:cNvSpPr/>
          <p:nvPr/>
        </p:nvSpPr>
        <p:spPr>
          <a:xfrm>
            <a:off x="2502034" y="1324308"/>
            <a:ext cx="1577424" cy="42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prstClr val="black"/>
                </a:solidFill>
              </a:rPr>
              <a:t>ChEBI</a:t>
            </a:r>
            <a:endParaRPr lang="en-US" sz="2100" b="1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B5523B-EB17-40C8-AD30-A7D3F070C37A}"/>
              </a:ext>
            </a:extLst>
          </p:cNvPr>
          <p:cNvSpPr/>
          <p:nvPr/>
        </p:nvSpPr>
        <p:spPr>
          <a:xfrm>
            <a:off x="2212205" y="4083245"/>
            <a:ext cx="1577424" cy="42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prstClr val="black"/>
                </a:solidFill>
              </a:rPr>
              <a:t>SwissLipids</a:t>
            </a:r>
            <a:endParaRPr lang="en-US" sz="2100" b="1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78E76B-8E2B-49A3-BBA0-C172AD2C9237}"/>
              </a:ext>
            </a:extLst>
          </p:cNvPr>
          <p:cNvSpPr/>
          <p:nvPr/>
        </p:nvSpPr>
        <p:spPr>
          <a:xfrm>
            <a:off x="8142657" y="4097232"/>
            <a:ext cx="1577424" cy="42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</a:rPr>
              <a:t>HMDB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F9B164-7066-4903-A977-56E53CCF0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424" y="4560016"/>
            <a:ext cx="2666732" cy="18385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4D140C-325E-4F96-B73C-E9E7F67894D8}"/>
              </a:ext>
            </a:extLst>
          </p:cNvPr>
          <p:cNvSpPr/>
          <p:nvPr/>
        </p:nvSpPr>
        <p:spPr>
          <a:xfrm>
            <a:off x="5177431" y="4083245"/>
            <a:ext cx="1577424" cy="42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prstClr val="black"/>
                </a:solidFill>
              </a:rPr>
              <a:t>LipidBank</a:t>
            </a:r>
            <a:endParaRPr lang="en-US" sz="2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69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778" y="139733"/>
            <a:ext cx="64818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Text/ontology-based 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03EB8-696E-4298-A3E4-F88D3C617ABE}"/>
              </a:ext>
            </a:extLst>
          </p:cNvPr>
          <p:cNvSpPr txBox="1"/>
          <p:nvPr/>
        </p:nvSpPr>
        <p:spPr>
          <a:xfrm>
            <a:off x="8806721" y="1341620"/>
            <a:ext cx="31053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AA: 303.2321 [M-H]</a:t>
            </a:r>
          </a:p>
          <a:p>
            <a:r>
              <a:rPr lang="en-GB" dirty="0"/>
              <a:t>12-HETE: 319.2275 [M-H]</a:t>
            </a:r>
          </a:p>
          <a:p>
            <a:r>
              <a:rPr lang="en-GB" dirty="0"/>
              <a:t>Thromboxane: 351.2176 [M-H]</a:t>
            </a:r>
          </a:p>
          <a:p>
            <a:r>
              <a:rPr lang="en-GB" dirty="0"/>
              <a:t>18:0a/20:4-PE 766.5385 [M-H]</a:t>
            </a:r>
          </a:p>
          <a:p>
            <a:r>
              <a:rPr lang="en-GB" dirty="0"/>
              <a:t>18:0a/20:4-PC 810.6007 [M+H]</a:t>
            </a:r>
          </a:p>
          <a:p>
            <a:r>
              <a:rPr lang="en-GB" dirty="0"/>
              <a:t>16:0a/20:4-PC 782.5678 [M+H]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4B2A5-ADB0-41D0-A7E4-B3B93CB9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13" y="1123950"/>
            <a:ext cx="6753225" cy="461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3AB9E-4B88-430E-8F69-FC0749B7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8" y="1030838"/>
            <a:ext cx="10850210" cy="5609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D4510-32D4-4AEB-9C1C-F0EE7D21A7CD}"/>
              </a:ext>
            </a:extLst>
          </p:cNvPr>
          <p:cNvSpPr txBox="1"/>
          <p:nvPr/>
        </p:nvSpPr>
        <p:spPr>
          <a:xfrm>
            <a:off x="3922425" y="661506"/>
            <a:ext cx="3960636" cy="369332"/>
          </a:xfrm>
          <a:prstGeom prst="rect">
            <a:avLst/>
          </a:prstGeom>
          <a:solidFill>
            <a:srgbClr val="FDEFB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Databases -&gt; Text/ontology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545891" y="483276"/>
            <a:ext cx="111002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baseline="30000" dirty="0">
                <a:latin typeface="+mj-lt"/>
                <a:cs typeface="Arial" charset="0"/>
              </a:rPr>
              <a:t>Lipids</a:t>
            </a:r>
          </a:p>
          <a:p>
            <a:pPr algn="ctr">
              <a:spcBef>
                <a:spcPct val="50000"/>
              </a:spcBef>
            </a:pPr>
            <a:r>
              <a:rPr lang="en-US" sz="48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http://www.lipidmaps.org/resources/tutorials/index.php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03575C4-E8AA-4862-95C9-92846E2EA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49" y="2145270"/>
            <a:ext cx="116073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 charset="0"/>
              </a:rPr>
              <a:t>hydrophobic or amphiphilic small molecules that originate entirely or in part from 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charset="0"/>
              </a:rPr>
              <a:t>two distinct types of biochemical subunits or "building blocks": </a:t>
            </a:r>
            <a:r>
              <a:rPr lang="en-US" sz="2400" b="1" i="1" u="sng" dirty="0">
                <a:solidFill>
                  <a:srgbClr val="FF0000"/>
                </a:solidFill>
                <a:latin typeface="+mj-lt"/>
                <a:cs typeface="Arial" charset="0"/>
              </a:rPr>
              <a:t>ketoacyl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charset="0"/>
              </a:rPr>
              <a:t> and </a:t>
            </a:r>
            <a:r>
              <a:rPr lang="en-US" sz="2400" b="1" i="1" u="sng" dirty="0">
                <a:solidFill>
                  <a:srgbClr val="FF0000"/>
                </a:solidFill>
                <a:latin typeface="+mj-lt"/>
                <a:cs typeface="Arial" charset="0"/>
              </a:rPr>
              <a:t>isoprene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charset="0"/>
              </a:rPr>
              <a:t> groups.</a:t>
            </a:r>
            <a:r>
              <a:rPr lang="en-US" sz="2400" b="1" dirty="0">
                <a:solidFill>
                  <a:srgbClr val="FFFFFF"/>
                </a:solidFill>
                <a:latin typeface="+mj-lt"/>
                <a:cs typeface="Arial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CC"/>
                </a:solidFill>
                <a:latin typeface="+mj-lt"/>
                <a:cs typeface="Arial" charset="0"/>
              </a:rPr>
              <a:t>Fahy,E</a:t>
            </a:r>
            <a:r>
              <a:rPr lang="en-US" sz="1600" b="1" dirty="0">
                <a:solidFill>
                  <a:srgbClr val="3333CC"/>
                </a:solidFill>
                <a:latin typeface="+mj-lt"/>
                <a:cs typeface="Arial" charset="0"/>
              </a:rPr>
              <a:t>. </a:t>
            </a:r>
            <a:r>
              <a:rPr lang="en-US" sz="1600" b="1" i="1" dirty="0">
                <a:solidFill>
                  <a:srgbClr val="3333CC"/>
                </a:solidFill>
                <a:latin typeface="+mj-lt"/>
                <a:cs typeface="Arial" charset="0"/>
              </a:rPr>
              <a:t>et al</a:t>
            </a:r>
            <a:r>
              <a:rPr lang="en-US" sz="1600" b="1" dirty="0">
                <a:solidFill>
                  <a:srgbClr val="3333CC"/>
                </a:solidFill>
                <a:latin typeface="+mj-lt"/>
                <a:cs typeface="Arial" charset="0"/>
              </a:rPr>
              <a:t>, Journal of Lipid Research, Vol. 46, 839-862, May 2005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65B69-748B-4479-AA77-B08B4724C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944" y="4127479"/>
            <a:ext cx="7977994" cy="2644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F64076-5790-4638-989C-A96856AB5F4B}"/>
              </a:ext>
            </a:extLst>
          </p:cNvPr>
          <p:cNvSpPr/>
          <p:nvPr/>
        </p:nvSpPr>
        <p:spPr>
          <a:xfrm>
            <a:off x="3791523" y="3244334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Fundamental biosynthetic units of lipids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70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778" y="139733"/>
            <a:ext cx="64818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Structure-based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C6E9-138F-44A4-8E79-5B36BE644E24}"/>
              </a:ext>
            </a:extLst>
          </p:cNvPr>
          <p:cNvSpPr txBox="1"/>
          <p:nvPr/>
        </p:nvSpPr>
        <p:spPr>
          <a:xfrm>
            <a:off x="3677485" y="694510"/>
            <a:ext cx="4837030" cy="369332"/>
          </a:xfrm>
          <a:prstGeom prst="rect">
            <a:avLst/>
          </a:prstGeom>
          <a:solidFill>
            <a:srgbClr val="FDEFB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Databases -&gt; Structure-based search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09EE6-F858-4C79-A41A-3AA2CF493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27" y="1063842"/>
            <a:ext cx="5804653" cy="57066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FB73B34-484C-4AD0-8CD9-91BF27B19FD2}"/>
              </a:ext>
            </a:extLst>
          </p:cNvPr>
          <p:cNvSpPr/>
          <p:nvPr/>
        </p:nvSpPr>
        <p:spPr>
          <a:xfrm>
            <a:off x="839449" y="5029200"/>
            <a:ext cx="1229194" cy="3297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EAB85-5AB2-4C42-9C2E-36447D5A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263" y="2809632"/>
            <a:ext cx="5410200" cy="1857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9E9E64-7E53-4F55-A4C1-2E34582C1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409" y="4824760"/>
            <a:ext cx="6147591" cy="369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3055A5-362E-45D7-B011-547A396F0542}"/>
              </a:ext>
            </a:extLst>
          </p:cNvPr>
          <p:cNvSpPr txBox="1"/>
          <p:nvPr/>
        </p:nvSpPr>
        <p:spPr>
          <a:xfrm>
            <a:off x="6247323" y="1737835"/>
            <a:ext cx="559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Exact match is not selected, then Substructure selection will produce several hits</a:t>
            </a:r>
          </a:p>
        </p:txBody>
      </p:sp>
    </p:spTree>
    <p:extLst>
      <p:ext uri="{BB962C8B-B14F-4D97-AF65-F5344CB8AC3E}">
        <p14:creationId xmlns:p14="http://schemas.microsoft.com/office/powerpoint/2010/main" val="10433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778" y="139733"/>
            <a:ext cx="64818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Structure-based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C6E9-138F-44A4-8E79-5B36BE644E24}"/>
              </a:ext>
            </a:extLst>
          </p:cNvPr>
          <p:cNvSpPr txBox="1"/>
          <p:nvPr/>
        </p:nvSpPr>
        <p:spPr>
          <a:xfrm>
            <a:off x="3677485" y="694510"/>
            <a:ext cx="4837030" cy="369332"/>
          </a:xfrm>
          <a:prstGeom prst="rect">
            <a:avLst/>
          </a:prstGeom>
          <a:solidFill>
            <a:srgbClr val="FDEFB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Databases -&gt; Structure-based search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4DD1C5-AA6D-47F4-B83B-A6016F4E9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1" y="3110165"/>
            <a:ext cx="6241652" cy="1741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B31BF4-4AFF-4C58-A305-8CF141D4E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" b="1"/>
          <a:stretch/>
        </p:blipFill>
        <p:spPr>
          <a:xfrm>
            <a:off x="6277856" y="1175657"/>
            <a:ext cx="5914144" cy="554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00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778" y="139733"/>
            <a:ext cx="64818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Programmatic access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C6E9-138F-44A4-8E79-5B36BE644E24}"/>
              </a:ext>
            </a:extLst>
          </p:cNvPr>
          <p:cNvSpPr txBox="1"/>
          <p:nvPr/>
        </p:nvSpPr>
        <p:spPr>
          <a:xfrm>
            <a:off x="3677485" y="694510"/>
            <a:ext cx="4638899" cy="369332"/>
          </a:xfrm>
          <a:prstGeom prst="rect">
            <a:avLst/>
          </a:prstGeom>
          <a:solidFill>
            <a:srgbClr val="FDEFB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Databases -&gt; Programmatic access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81E50-F361-4B39-A5DD-4FF51CAB1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45" y="1084687"/>
            <a:ext cx="6062459" cy="5633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F4F45C-E7BD-4937-BE33-4D6803BB9BEF}"/>
              </a:ext>
            </a:extLst>
          </p:cNvPr>
          <p:cNvSpPr/>
          <p:nvPr/>
        </p:nvSpPr>
        <p:spPr>
          <a:xfrm>
            <a:off x="7052871" y="2027951"/>
            <a:ext cx="4529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http://www.lipidmaps.org/data/LMSDRecord.php?Mode=Download&amp;OutputType=</a:t>
            </a:r>
            <a:r>
              <a:rPr lang="en-GB" sz="2400" dirty="0">
                <a:solidFill>
                  <a:srgbClr val="FF0000"/>
                </a:solidFill>
              </a:rPr>
              <a:t>CSV</a:t>
            </a:r>
            <a:r>
              <a:rPr lang="en-GB" sz="2400" dirty="0"/>
              <a:t>&amp;LMID=LMFA08040013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5395B9-0600-42D4-AC3C-AB5617E937F7}"/>
              </a:ext>
            </a:extLst>
          </p:cNvPr>
          <p:cNvSpPr/>
          <p:nvPr/>
        </p:nvSpPr>
        <p:spPr>
          <a:xfrm>
            <a:off x="7052872" y="3956685"/>
            <a:ext cx="4529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http://www.lipidmaps.org/data/LMSDRecord.php?Mode=Download&amp;OutputType=</a:t>
            </a:r>
            <a:r>
              <a:rPr lang="en-GB" sz="2400" dirty="0">
                <a:solidFill>
                  <a:srgbClr val="FF0000"/>
                </a:solidFill>
              </a:rPr>
              <a:t>MDLMO</a:t>
            </a:r>
            <a:r>
              <a:rPr lang="en-GB" sz="2400" dirty="0"/>
              <a:t>L&amp;LMID=LMFA08040013</a:t>
            </a:r>
          </a:p>
        </p:txBody>
      </p:sp>
    </p:spTree>
    <p:extLst>
      <p:ext uri="{BB962C8B-B14F-4D97-AF65-F5344CB8AC3E}">
        <p14:creationId xmlns:p14="http://schemas.microsoft.com/office/powerpoint/2010/main" val="3768988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778" y="139733"/>
            <a:ext cx="64818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Programmatic access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C6E9-138F-44A4-8E79-5B36BE644E24}"/>
              </a:ext>
            </a:extLst>
          </p:cNvPr>
          <p:cNvSpPr txBox="1"/>
          <p:nvPr/>
        </p:nvSpPr>
        <p:spPr>
          <a:xfrm>
            <a:off x="3677485" y="694510"/>
            <a:ext cx="4638899" cy="369332"/>
          </a:xfrm>
          <a:prstGeom prst="rect">
            <a:avLst/>
          </a:prstGeom>
          <a:solidFill>
            <a:srgbClr val="FDEFB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Databases -&gt; Programmatic access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4F45C-E7BD-4937-BE33-4D6803BB9BEF}"/>
              </a:ext>
            </a:extLst>
          </p:cNvPr>
          <p:cNvSpPr/>
          <p:nvPr/>
        </p:nvSpPr>
        <p:spPr>
          <a:xfrm>
            <a:off x="7075356" y="2042941"/>
            <a:ext cx="45295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http://www.lipidmaps.org/data/structure/LMSDSearch.php?Mode=ProcessTextSearch&amp;OutputMode=File&amp;CoreClass=</a:t>
            </a:r>
            <a:r>
              <a:rPr lang="en-GB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sz="2400" dirty="0"/>
              <a:t>(returns all fatty acids)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5395B9-0600-42D4-AC3C-AB5617E937F7}"/>
              </a:ext>
            </a:extLst>
          </p:cNvPr>
          <p:cNvSpPr/>
          <p:nvPr/>
        </p:nvSpPr>
        <p:spPr>
          <a:xfrm>
            <a:off x="7165298" y="3770026"/>
            <a:ext cx="4766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http://www.lipidmaps.org/data/structure/LMSDSearch.php?Mode=ProcessTextSearch&amp;OutputMode=File&amp;CoreClass=</a:t>
            </a:r>
            <a:r>
              <a:rPr lang="en-GB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&amp;MainClass=</a:t>
            </a:r>
            <a:r>
              <a:rPr lang="en-GB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101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&amp;SubClass=10101</a:t>
            </a:r>
            <a:endParaRPr lang="en-GB" dirty="0"/>
          </a:p>
          <a:p>
            <a:r>
              <a:rPr lang="en-GB" sz="2400" dirty="0"/>
              <a:t>(returns all straight chain fatty acids)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84AFF-4D0A-4BD6-B379-B397FB81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55" y="1116308"/>
            <a:ext cx="5116642" cy="55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213" y="454527"/>
            <a:ext cx="100883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charset="0"/>
              </a:rPr>
              <a:t>Downloading LIPID MAPS Structure Database (LMSD)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C6E9-138F-44A4-8E79-5B36BE644E24}"/>
              </a:ext>
            </a:extLst>
          </p:cNvPr>
          <p:cNvSpPr txBox="1"/>
          <p:nvPr/>
        </p:nvSpPr>
        <p:spPr>
          <a:xfrm>
            <a:off x="4340529" y="1229556"/>
            <a:ext cx="3625864" cy="369332"/>
          </a:xfrm>
          <a:prstGeom prst="rect">
            <a:avLst/>
          </a:prstGeom>
          <a:solidFill>
            <a:srgbClr val="FDEFB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Databases -&gt; Download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F3F1E-F6A7-43B7-802A-415B4C47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07" y="1919760"/>
            <a:ext cx="8168785" cy="28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74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Querying Lipidomics Gateway website as “Quick search”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8439-3546-4236-9840-A820AC678505}"/>
              </a:ext>
            </a:extLst>
          </p:cNvPr>
          <p:cNvSpPr txBox="1"/>
          <p:nvPr/>
        </p:nvSpPr>
        <p:spPr>
          <a:xfrm>
            <a:off x="2203553" y="5348488"/>
            <a:ext cx="8372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 charset="0"/>
              </a:rPr>
              <a:t>lipid class, common name, systematic name or synonym, mass, formula, InChIKey, LIPID MAPS ID, gene or protein term.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217A8E-D682-461D-867D-3BB13B884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"/>
          <a:stretch/>
        </p:blipFill>
        <p:spPr>
          <a:xfrm>
            <a:off x="224227" y="1372203"/>
            <a:ext cx="11743544" cy="388934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AE0D1C0-4B56-4BD1-A406-179DAA075BD4}"/>
              </a:ext>
            </a:extLst>
          </p:cNvPr>
          <p:cNvSpPr/>
          <p:nvPr/>
        </p:nvSpPr>
        <p:spPr>
          <a:xfrm>
            <a:off x="9317364" y="1318848"/>
            <a:ext cx="2784695" cy="590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249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Querying Lipidomics Gateway website as “Quick search”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C20E1-BF6B-459D-96A2-66E9BF2AE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" t="3355"/>
          <a:stretch/>
        </p:blipFill>
        <p:spPr>
          <a:xfrm>
            <a:off x="337279" y="1064302"/>
            <a:ext cx="3878548" cy="18871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3E62CB-3420-46DC-BB01-90FED621C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827" y="2724307"/>
            <a:ext cx="78676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9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Querying Lipidomics Gateway website as “Quick search”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56275-F52B-43F6-B315-3430AF88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572" y="984868"/>
            <a:ext cx="6133084" cy="5782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E4E4F6-5A5F-4392-A402-03681EFC9BB0}"/>
              </a:ext>
            </a:extLst>
          </p:cNvPr>
          <p:cNvSpPr/>
          <p:nvPr/>
        </p:nvSpPr>
        <p:spPr>
          <a:xfrm>
            <a:off x="4495175" y="6423174"/>
            <a:ext cx="6357703" cy="3446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6795F2-60FD-48F3-8739-B3E944ED7E58}"/>
              </a:ext>
            </a:extLst>
          </p:cNvPr>
          <p:cNvSpPr/>
          <p:nvPr/>
        </p:nvSpPr>
        <p:spPr>
          <a:xfrm>
            <a:off x="156890" y="4913265"/>
            <a:ext cx="2458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MoNA</a:t>
            </a:r>
            <a:r>
              <a:rPr lang="en-GB" sz="2400" dirty="0"/>
              <a:t>: Mass Bank of North America</a:t>
            </a:r>
          </a:p>
          <a:p>
            <a:r>
              <a:rPr lang="en-GB" sz="2400" dirty="0"/>
              <a:t>From LIPID MAPS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81476D-D848-420C-97D6-6DC995DE9683}"/>
              </a:ext>
            </a:extLst>
          </p:cNvPr>
          <p:cNvCxnSpPr>
            <a:cxnSpLocks/>
            <a:stCxn id="4" idx="1"/>
            <a:endCxn id="10" idx="3"/>
          </p:cNvCxnSpPr>
          <p:nvPr/>
        </p:nvCxnSpPr>
        <p:spPr>
          <a:xfrm flipH="1" flipV="1">
            <a:off x="2615783" y="5513430"/>
            <a:ext cx="1879392" cy="10820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203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811" y="244375"/>
            <a:ext cx="11617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2400" dirty="0">
                <a:latin typeface="+mj-lt"/>
              </a:rPr>
              <a:t>Curated and annotated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MS/MS spectra  </a:t>
            </a:r>
            <a:r>
              <a:rPr lang="en-US" sz="2400" dirty="0">
                <a:latin typeface="+mj-lt"/>
              </a:rPr>
              <a:t>of lipid standards contributed by LIPID MAPS core labs</a:t>
            </a:r>
          </a:p>
          <a:p>
            <a:pPr marL="342900" indent="-342900">
              <a:buAutoNum type="alphaLcParenBoth"/>
            </a:pPr>
            <a:endParaRPr lang="en-US" sz="2400" dirty="0">
              <a:latin typeface="+mj-lt"/>
            </a:endParaRPr>
          </a:p>
          <a:p>
            <a:pPr marL="342900" indent="-342900">
              <a:buAutoNum type="alphaLcParenBoth"/>
            </a:pPr>
            <a:r>
              <a:rPr lang="en-US" sz="2400" dirty="0">
                <a:latin typeface="+mj-lt"/>
              </a:rPr>
              <a:t>Massbank of North America (MoNA) repository at UC Davis. Contains both experimentally obtained and predicted (LipidBlast) spectra</a:t>
            </a:r>
          </a:p>
          <a:p>
            <a:pPr marL="342900" indent="-342900">
              <a:buAutoNum type="alphaLcParenBoth"/>
            </a:pPr>
            <a:endParaRPr lang="en-US" sz="2400" dirty="0">
              <a:latin typeface="+mj-lt"/>
            </a:endParaRPr>
          </a:p>
          <a:p>
            <a:pPr marL="342900" indent="-342900">
              <a:buAutoNum type="alphaLcParenBoth"/>
            </a:pPr>
            <a:r>
              <a:rPr lang="en-US" sz="2400" dirty="0">
                <a:latin typeface="+mj-lt"/>
              </a:rPr>
              <a:t>Predicted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MS/MS spectra </a:t>
            </a:r>
            <a:r>
              <a:rPr lang="en-US" sz="2400" dirty="0">
                <a:latin typeface="+mj-lt"/>
              </a:rPr>
              <a:t>using LIPID MAPS algorithms (glycerolipids, phospholipids and ceramides)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828680"/>
              </p:ext>
            </p:extLst>
          </p:nvPr>
        </p:nvGraphicFramePr>
        <p:xfrm>
          <a:off x="1115362" y="3482877"/>
          <a:ext cx="10342277" cy="32362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5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1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61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Source</a:t>
                      </a: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# Lipids in LMSD</a:t>
                      </a: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Total # of Spectra</a:t>
                      </a: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Comments</a:t>
                      </a:r>
                    </a:p>
                  </a:txBody>
                  <a:tcP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151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Lipid Standards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443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557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Curated/annotated by LIPID MAPS core labs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151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Massbank (MoNA)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7,304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21,097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~14,000 are predicted</a:t>
                      </a:r>
                    </a:p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~7,000 are experimental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411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LM Predicted spectra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15,179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15,179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MG/DG/TG/PA/PC/PE/PG/PS/PI/</a:t>
                      </a:r>
                      <a:r>
                        <a:rPr lang="en-US" sz="22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Cer</a:t>
                      </a:r>
                      <a:endParaRPr lang="en-US" sz="22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571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Querying Lipidomics Gateway website as “Quick search”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D65E0-177A-4EC1-BCE8-ECD4A7E9600A}"/>
              </a:ext>
            </a:extLst>
          </p:cNvPr>
          <p:cNvSpPr/>
          <p:nvPr/>
        </p:nvSpPr>
        <p:spPr>
          <a:xfrm>
            <a:off x="4188501" y="886370"/>
            <a:ext cx="3306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View </a:t>
            </a:r>
            <a:r>
              <a:rPr lang="en-GB" sz="2400" dirty="0" err="1"/>
              <a:t>MoNA</a:t>
            </a:r>
            <a:r>
              <a:rPr lang="en-GB" sz="2400" dirty="0"/>
              <a:t> MS Spectra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E2D80-66D3-4753-966F-F0DBBEFD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44" y="1348035"/>
            <a:ext cx="10350708" cy="53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0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369758" y="274320"/>
            <a:ext cx="1096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Tutorials and Lectures on Lipids</a:t>
            </a:r>
          </a:p>
          <a:p>
            <a:pPr algn="ctr">
              <a:spcBef>
                <a:spcPct val="50000"/>
              </a:spcBef>
            </a:pPr>
            <a:r>
              <a:rPr lang="en-US" sz="40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http://www.lipidmaps.org/resources/tutorials/index.php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EE19DD-51B6-484D-B462-2226A50C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7" y="1611443"/>
            <a:ext cx="11962150" cy="39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17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Querying Lipidomics Gateway website as “Quick search”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67C95-1D69-4AA5-9BD2-DBF99BABE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69" y="834159"/>
            <a:ext cx="7877331" cy="6023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91FBF1-7A35-46A0-A06A-FB387F3926F0}"/>
              </a:ext>
            </a:extLst>
          </p:cNvPr>
          <p:cNvSpPr/>
          <p:nvPr/>
        </p:nvSpPr>
        <p:spPr>
          <a:xfrm>
            <a:off x="337278" y="2855626"/>
            <a:ext cx="3994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Predict MS/MS spectrum </a:t>
            </a:r>
          </a:p>
          <a:p>
            <a:r>
              <a:rPr lang="en-GB" sz="2400" dirty="0"/>
              <a:t>(Neg. Mode) </a:t>
            </a:r>
          </a:p>
        </p:txBody>
      </p:sp>
    </p:spTree>
    <p:extLst>
      <p:ext uri="{BB962C8B-B14F-4D97-AF65-F5344CB8AC3E}">
        <p14:creationId xmlns:p14="http://schemas.microsoft.com/office/powerpoint/2010/main" val="3972859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Databases: LIPID MAPS Gene/Proteome Database (LMPD)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47E6E-2E2C-4277-A4FC-0A2971C8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582" y="1049623"/>
            <a:ext cx="9261188" cy="52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97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803714" y="49088"/>
            <a:ext cx="8407086" cy="64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latin typeface="+mj-lt"/>
                <a:cs typeface="Arial" charset="0"/>
              </a:rPr>
              <a:t>LMPD: Data collection strategy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568981" y="2479315"/>
            <a:ext cx="2514600" cy="45719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+mj-lt"/>
              </a:rPr>
              <a:t>Entrez</a:t>
            </a:r>
            <a:r>
              <a:rPr lang="en-US" sz="2400" b="1" dirty="0">
                <a:latin typeface="+mj-lt"/>
              </a:rPr>
              <a:t> Gene ID list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266" y="702120"/>
            <a:ext cx="3514068" cy="1015663"/>
          </a:xfrm>
          <a:prstGeom prst="rect">
            <a:avLst/>
          </a:prstGeom>
          <a:solidFill>
            <a:srgbClr val="FDEFB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Lipid-related keywords in gene names, metabolic pathways and ontology terms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3331" y="1864045"/>
            <a:ext cx="17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Manual curation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31843" y="3856879"/>
            <a:ext cx="2051488" cy="45719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+mj-lt"/>
              </a:rPr>
              <a:t>NCBI Entrez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7752755" y="3856879"/>
            <a:ext cx="2203888" cy="45719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+mj-lt"/>
              </a:rPr>
              <a:t>UniProt</a:t>
            </a:r>
            <a:endParaRPr lang="en-US" sz="2400" b="1" dirty="0">
              <a:latin typeface="+mj-lt"/>
            </a:endParaRPr>
          </a:p>
        </p:txBody>
      </p:sp>
      <p:sp>
        <p:nvSpPr>
          <p:cNvPr id="8" name="Octagon 7"/>
          <p:cNvSpPr/>
          <p:nvPr/>
        </p:nvSpPr>
        <p:spPr bwMode="auto">
          <a:xfrm>
            <a:off x="5117943" y="3455562"/>
            <a:ext cx="1524000" cy="1220069"/>
          </a:xfrm>
          <a:prstGeom prst="octag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+mj-lt"/>
              </a:rPr>
              <a:t>Python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+mj-lt"/>
              </a:rPr>
              <a:t>program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031843" y="5179198"/>
            <a:ext cx="7924800" cy="713613"/>
          </a:xfrm>
          <a:prstGeom prst="roundRect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+mj-lt"/>
              </a:rPr>
              <a:t>Gene, mRNA, protein data, PTM variants, motifs, homologs, cross-references, related proteins, ontologies, annotations, etc.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5752629" y="1752601"/>
            <a:ext cx="254628" cy="7023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5739615" y="3032198"/>
            <a:ext cx="267642" cy="3957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5739615" y="4755834"/>
            <a:ext cx="267642" cy="3957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  <p:sp>
        <p:nvSpPr>
          <p:cNvPr id="13" name="Left-Right Arrow 12"/>
          <p:cNvSpPr/>
          <p:nvPr/>
        </p:nvSpPr>
        <p:spPr bwMode="auto">
          <a:xfrm>
            <a:off x="4238687" y="3915235"/>
            <a:ext cx="762000" cy="275449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6835399" y="3919364"/>
            <a:ext cx="762000" cy="275449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835398" y="6115197"/>
            <a:ext cx="4212353" cy="457199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+mj-lt"/>
              </a:rPr>
              <a:t>LMPD Gene/Proteome database</a:t>
            </a:r>
          </a:p>
        </p:txBody>
      </p:sp>
      <p:sp>
        <p:nvSpPr>
          <p:cNvPr id="18" name="Bent-Up Arrow 17"/>
          <p:cNvSpPr/>
          <p:nvPr/>
        </p:nvSpPr>
        <p:spPr bwMode="auto">
          <a:xfrm rot="5400000">
            <a:off x="6028990" y="5775348"/>
            <a:ext cx="444050" cy="926743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315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514600" y="1159637"/>
            <a:ext cx="6860956" cy="45719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+mj-lt"/>
              </a:rPr>
              <a:t>Entrez</a:t>
            </a:r>
            <a:r>
              <a:rPr lang="en-US" sz="2400" b="1" dirty="0">
                <a:latin typeface="+mj-lt"/>
              </a:rPr>
              <a:t> Gene ID (DNA/genomic links)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516746" y="2479184"/>
            <a:ext cx="6858810" cy="4571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+mj-lt"/>
              </a:rPr>
              <a:t>RefSeq</a:t>
            </a:r>
            <a:r>
              <a:rPr lang="en-US" sz="2400" b="1" dirty="0">
                <a:latin typeface="+mj-lt"/>
              </a:rPr>
              <a:t> mRNA ID’s (both coding and UTR variants)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516746" y="3805139"/>
            <a:ext cx="6858810" cy="457199"/>
          </a:xfrm>
          <a:prstGeom prst="round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+mj-lt"/>
              </a:rPr>
              <a:t>RefSeq</a:t>
            </a:r>
            <a:r>
              <a:rPr lang="en-US" sz="2400" b="1" dirty="0">
                <a:latin typeface="+mj-lt"/>
              </a:rPr>
              <a:t> protein ID’s and sequences (unique isoforms)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514599" y="5093693"/>
            <a:ext cx="6951689" cy="872391"/>
          </a:xfrm>
          <a:prstGeom prst="roundRect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+mj-lt"/>
              </a:rPr>
              <a:t>Post–translationally modified variants (e.g. </a:t>
            </a:r>
            <a:r>
              <a:rPr lang="en-US" sz="2400" b="1" dirty="0" err="1">
                <a:latin typeface="+mj-lt"/>
              </a:rPr>
              <a:t>apo</a:t>
            </a:r>
            <a:r>
              <a:rPr lang="en-US" sz="2400" b="1" dirty="0">
                <a:latin typeface="+mj-lt"/>
              </a:rPr>
              <a:t>-, mature forms, leader sequences, etc.)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88130" y="149649"/>
            <a:ext cx="9695820" cy="98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0000"/>
                </a:solidFill>
                <a:latin typeface="+mj-lt"/>
                <a:cs typeface="Arial" charset="0"/>
              </a:rPr>
              <a:t>LMPD organization: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0000"/>
                </a:solidFill>
                <a:latin typeface="+mj-lt"/>
                <a:cs typeface="Arial" charset="0"/>
              </a:rPr>
              <a:t>Gene-&gt; mRNA-&gt; (</a:t>
            </a:r>
            <a:r>
              <a:rPr lang="en-US" sz="3200" b="1" kern="0" dirty="0" err="1">
                <a:solidFill>
                  <a:srgbClr val="000000"/>
                </a:solidFill>
                <a:latin typeface="+mj-lt"/>
                <a:cs typeface="Arial" charset="0"/>
              </a:rPr>
              <a:t>apo</a:t>
            </a:r>
            <a:r>
              <a:rPr lang="en-US" sz="3200" b="1" kern="0" dirty="0">
                <a:solidFill>
                  <a:srgbClr val="000000"/>
                </a:solidFill>
                <a:latin typeface="+mj-lt"/>
                <a:cs typeface="Arial" charset="0"/>
              </a:rPr>
              <a:t>)protein -&gt; mature protein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5625315" y="1696825"/>
            <a:ext cx="254628" cy="7023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5625315" y="3054390"/>
            <a:ext cx="254628" cy="7023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5625315" y="4326832"/>
            <a:ext cx="254628" cy="7023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86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Databases: LIPID MAPS Proteome Database (LMPD)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1728D-7D8F-45C5-BF06-B6B2BAE1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951875"/>
            <a:ext cx="9756908" cy="56836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7E0269-0F33-47EC-B5C7-8285B32568F7}"/>
              </a:ext>
            </a:extLst>
          </p:cNvPr>
          <p:cNvSpPr/>
          <p:nvPr/>
        </p:nvSpPr>
        <p:spPr>
          <a:xfrm>
            <a:off x="1199213" y="3957404"/>
            <a:ext cx="4896787" cy="3297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338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Databases: LIPID MAPS Proteome Database (LMPD)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2F6C3-CCCC-4CB1-B1B8-8C80ECF6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5" y="1027763"/>
            <a:ext cx="7972425" cy="1714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A7FE885-2CD5-443F-963D-D3FD6D5B0F1A}"/>
              </a:ext>
            </a:extLst>
          </p:cNvPr>
          <p:cNvSpPr/>
          <p:nvPr/>
        </p:nvSpPr>
        <p:spPr>
          <a:xfrm>
            <a:off x="0" y="2548328"/>
            <a:ext cx="1199213" cy="1939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CE529-8487-45F3-8CF8-F08A1355D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512" y="240039"/>
            <a:ext cx="7451292" cy="64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240039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Databases: LIPID MAPS Proteome Database (LMPD)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2D461-6280-45C8-A3CC-2F85BA52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2" y="886371"/>
            <a:ext cx="7178025" cy="1597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1DCECD-B3DB-4DBC-B8E9-8F6AD465A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10" y="962930"/>
            <a:ext cx="11617377" cy="4533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ADA57-B6FC-4C05-8828-6CEE4F342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43" y="833365"/>
            <a:ext cx="6157649" cy="59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213" y="172583"/>
            <a:ext cx="9782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Databases: In-Silico Structure Database (LMISSD)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359D9-EE3F-461E-A064-E5B8C8A57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07" y="928336"/>
            <a:ext cx="9071079" cy="57570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A7A715-9D18-48D1-8793-FFF14BF6F075}"/>
              </a:ext>
            </a:extLst>
          </p:cNvPr>
          <p:cNvSpPr/>
          <p:nvPr/>
        </p:nvSpPr>
        <p:spPr>
          <a:xfrm>
            <a:off x="1056806" y="6355634"/>
            <a:ext cx="4896787" cy="3297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357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213" y="172583"/>
            <a:ext cx="9782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Databases: In-Silico Structure Database (LMISSD)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B1ACC-CD5C-417E-B2E6-283EE7B7A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7" y="714140"/>
            <a:ext cx="6686550" cy="602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158FD-2CE6-409D-A011-FF9A06C7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40" y="818914"/>
            <a:ext cx="3686175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F27AC-C5FB-470E-8A03-45C1E7A1B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440" y="731080"/>
            <a:ext cx="7248525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85F69-FBE1-4B40-AFCF-106EB2A8C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906" y="1225951"/>
            <a:ext cx="683895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6926D-CD3E-490C-AA52-608AA7B51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760" y="818914"/>
            <a:ext cx="7313326" cy="58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Pathways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http://www.lipidmaps.org/resources/pathways/index.php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759FA-1183-4C80-99D2-03D4FC7BA10D}"/>
              </a:ext>
            </a:extLst>
          </p:cNvPr>
          <p:cNvSpPr txBox="1"/>
          <p:nvPr/>
        </p:nvSpPr>
        <p:spPr>
          <a:xfrm>
            <a:off x="4853140" y="1011995"/>
            <a:ext cx="2604468" cy="369332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Pathways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0A571-2611-4988-9FDF-B944DA440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20" y="1381327"/>
            <a:ext cx="11053996" cy="5439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D0CC9F-BF38-4FCC-9168-1ECFCF50F524}"/>
              </a:ext>
            </a:extLst>
          </p:cNvPr>
          <p:cNvSpPr/>
          <p:nvPr/>
        </p:nvSpPr>
        <p:spPr>
          <a:xfrm>
            <a:off x="524656" y="5636302"/>
            <a:ext cx="2091128" cy="667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538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399739" y="134911"/>
            <a:ext cx="1096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Lipids Tutorials</a:t>
            </a:r>
          </a:p>
          <a:p>
            <a:pPr algn="ctr">
              <a:spcBef>
                <a:spcPct val="50000"/>
              </a:spcBef>
            </a:pPr>
            <a:r>
              <a:rPr lang="en-US" sz="40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http://www.lipidmaps.org/resources/tutorials/lipid_tutorial.html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4D4AF0-DD9A-4CC2-8345-9F61A9BA3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2" b="4091"/>
          <a:stretch/>
        </p:blipFill>
        <p:spPr>
          <a:xfrm>
            <a:off x="172387" y="1161738"/>
            <a:ext cx="11887200" cy="55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20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06" y="63628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Pathways: Maps drawn using </a:t>
            </a:r>
            <a:r>
              <a:rPr lang="en-US" sz="3600" b="1" dirty="0" err="1">
                <a:latin typeface="+mj-lt"/>
                <a:cs typeface="Arial" charset="0"/>
              </a:rPr>
              <a:t>Vanted</a:t>
            </a:r>
            <a:r>
              <a:rPr lang="en-US" sz="3600" b="1" dirty="0">
                <a:latin typeface="+mj-lt"/>
                <a:cs typeface="Arial" charset="0"/>
              </a:rPr>
              <a:t> Software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http://www.lipidmaps.org/resources/pathways/vanted.php</a:t>
            </a:r>
          </a:p>
        </p:txBody>
      </p:sp>
      <p:sp>
        <p:nvSpPr>
          <p:cNvPr id="5" name="Text Box 277">
            <a:extLst>
              <a:ext uri="{FF2B5EF4-FFF2-40B4-BE49-F238E27FC236}">
                <a16:creationId xmlns:a16="http://schemas.microsoft.com/office/drawing/2014/main" id="{65C22C7C-F4E8-4280-B0C8-0ECF8EF94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78" y="1323387"/>
            <a:ext cx="5523872" cy="517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CC99"/>
                </a:solidFill>
              </a:rPr>
              <a:t>RAW 264.7 cells</a:t>
            </a:r>
            <a:r>
              <a:rPr lang="en-US" sz="2200" b="0" dirty="0"/>
              <a:t>: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0" dirty="0"/>
              <a:t>- Kdo</a:t>
            </a:r>
            <a:r>
              <a:rPr lang="en-US" sz="2200" b="0" baseline="-25000" dirty="0"/>
              <a:t>2</a:t>
            </a:r>
            <a:r>
              <a:rPr lang="en-US" sz="2200" b="0" dirty="0"/>
              <a:t>-Lipid 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0" dirty="0"/>
              <a:t>- </a:t>
            </a:r>
            <a:r>
              <a:rPr lang="en-US" sz="2200" b="0" dirty="0" err="1"/>
              <a:t>Compactin</a:t>
            </a:r>
            <a:r>
              <a:rPr lang="en-US" sz="2200" b="0" dirty="0"/>
              <a:t>/Kdo</a:t>
            </a:r>
            <a:r>
              <a:rPr lang="en-US" sz="2200" b="0" baseline="-25000" dirty="0"/>
              <a:t>2</a:t>
            </a:r>
            <a:r>
              <a:rPr lang="en-US" sz="2200" b="0" dirty="0"/>
              <a:t>-Lipid 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0" dirty="0"/>
              <a:t>- POVPC/ATP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CC99"/>
                </a:solidFill>
              </a:rPr>
              <a:t>Thioglycolate-elicited peritoneal macrophages</a:t>
            </a:r>
            <a:endParaRPr lang="en-US" sz="2200" b="0" dirty="0">
              <a:solidFill>
                <a:srgbClr val="00CC99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0" dirty="0"/>
              <a:t>- </a:t>
            </a:r>
            <a:r>
              <a:rPr lang="en-US" sz="2200" b="0" dirty="0" err="1"/>
              <a:t>Compactin</a:t>
            </a:r>
            <a:r>
              <a:rPr lang="en-US" sz="2200" b="0" dirty="0"/>
              <a:t>/Kdo</a:t>
            </a:r>
            <a:r>
              <a:rPr lang="en-US" sz="2200" b="0" baseline="-25000" dirty="0"/>
              <a:t>2</a:t>
            </a:r>
            <a:r>
              <a:rPr lang="en-US" sz="2200" b="0" dirty="0"/>
              <a:t>-Lipid 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CC99"/>
                </a:solidFill>
              </a:rPr>
              <a:t>Bone marrow-derived macrophages</a:t>
            </a:r>
            <a:r>
              <a:rPr lang="en-US" sz="2200" b="0" dirty="0"/>
              <a:t>: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0" dirty="0"/>
              <a:t>-ATP/Kdo</a:t>
            </a:r>
            <a:r>
              <a:rPr lang="en-US" sz="2200" b="0" baseline="-25000" dirty="0"/>
              <a:t>2</a:t>
            </a:r>
            <a:r>
              <a:rPr lang="en-US" sz="2200" b="0" dirty="0"/>
              <a:t>-Lipid A (</a:t>
            </a:r>
            <a:r>
              <a:rPr lang="en-US" sz="2200" b="0" dirty="0" err="1"/>
              <a:t>pmol</a:t>
            </a:r>
            <a:r>
              <a:rPr lang="en-US" sz="2200" b="0" dirty="0"/>
              <a:t>/ug DNA) [Averaged DNA values]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0" dirty="0"/>
              <a:t>-25-hydroxy-cholesterol (</a:t>
            </a:r>
            <a:r>
              <a:rPr lang="en-US" sz="2200" b="0" dirty="0" err="1"/>
              <a:t>pmol</a:t>
            </a:r>
            <a:r>
              <a:rPr lang="en-US" sz="2200" b="0" dirty="0"/>
              <a:t>/sample)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6FF67-66C8-41E8-9296-253930F11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" t="1366" r="2557"/>
          <a:stretch/>
        </p:blipFill>
        <p:spPr>
          <a:xfrm>
            <a:off x="5816181" y="1079291"/>
            <a:ext cx="6063413" cy="56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331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7483C-90E2-424B-98F9-D834E87C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400" y="215163"/>
            <a:ext cx="8718347" cy="64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87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03431-EA3E-4046-A4C4-DCDFDFCB5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42" b="2076"/>
          <a:stretch/>
        </p:blipFill>
        <p:spPr>
          <a:xfrm>
            <a:off x="5962813" y="1439057"/>
            <a:ext cx="5564954" cy="5224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D6D7C4-F3A5-49D1-97A9-9944143316C6}"/>
              </a:ext>
            </a:extLst>
          </p:cNvPr>
          <p:cNvSpPr/>
          <p:nvPr/>
        </p:nvSpPr>
        <p:spPr>
          <a:xfrm>
            <a:off x="6096000" y="4182255"/>
            <a:ext cx="3732551" cy="509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Box 277">
            <a:extLst>
              <a:ext uri="{FF2B5EF4-FFF2-40B4-BE49-F238E27FC236}">
                <a16:creationId xmlns:a16="http://schemas.microsoft.com/office/drawing/2014/main" id="{65C22C7C-F4E8-4280-B0C8-0ECF8EF94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1" y="2942085"/>
            <a:ext cx="4177260" cy="25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8515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51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Calculate the exact mass of a lipid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(Display structure (save as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molfile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) and isotopic distribution profile)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759FA-1183-4C80-99D2-03D4FC7BA10D}"/>
              </a:ext>
            </a:extLst>
          </p:cNvPr>
          <p:cNvSpPr txBox="1"/>
          <p:nvPr/>
        </p:nvSpPr>
        <p:spPr>
          <a:xfrm>
            <a:off x="2297316" y="1015663"/>
            <a:ext cx="7932775" cy="369332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analysisMultiple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lipid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classesCalculate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exact mass.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97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144118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2CBB5-2635-4046-8C02-7A3C6404D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43" y="1186345"/>
            <a:ext cx="5770982" cy="2281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ACB265-CA29-4DAF-A8BC-0FAEAD6EE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31" y="3467896"/>
            <a:ext cx="5171607" cy="3215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B255BE-416B-44D4-9D2B-E24CAB4D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570" y="1556791"/>
            <a:ext cx="4419600" cy="4838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2A32F93-9DC3-443A-A4AF-B6217DD32268}"/>
              </a:ext>
            </a:extLst>
          </p:cNvPr>
          <p:cNvSpPr/>
          <p:nvPr/>
        </p:nvSpPr>
        <p:spPr>
          <a:xfrm>
            <a:off x="3447738" y="4452080"/>
            <a:ext cx="1019332" cy="322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472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03431-EA3E-4046-A4C4-DCDFDFCB5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42" b="2076"/>
          <a:stretch/>
        </p:blipFill>
        <p:spPr>
          <a:xfrm>
            <a:off x="283564" y="1109270"/>
            <a:ext cx="5060430" cy="4750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03B9D5-9F63-4E62-B454-A7096DDA48E4}"/>
              </a:ext>
            </a:extLst>
          </p:cNvPr>
          <p:cNvSpPr/>
          <p:nvPr/>
        </p:nvSpPr>
        <p:spPr>
          <a:xfrm>
            <a:off x="351019" y="3993592"/>
            <a:ext cx="5456420" cy="524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AFC14E-A062-4B09-9239-4D60B422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2" y="998133"/>
            <a:ext cx="8066737" cy="57912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C97C29-ECAF-4BDF-8412-7C27E2DEC7D5}"/>
              </a:ext>
            </a:extLst>
          </p:cNvPr>
          <p:cNvSpPr/>
          <p:nvPr/>
        </p:nvSpPr>
        <p:spPr>
          <a:xfrm>
            <a:off x="455952" y="4437089"/>
            <a:ext cx="5727491" cy="674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AA4D9-550D-4938-B48D-73C1B397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921" y="115530"/>
            <a:ext cx="6362088" cy="674247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3DB5A64-6D2E-4261-88BD-B8940CD51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479981"/>
              </p:ext>
            </p:extLst>
          </p:nvPr>
        </p:nvGraphicFramePr>
        <p:xfrm>
          <a:off x="10155836" y="611668"/>
          <a:ext cx="1195641" cy="2766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123">
                  <a:extLst>
                    <a:ext uri="{9D8B030D-6E8A-4147-A177-3AD203B41FA5}">
                      <a16:colId xmlns:a16="http://schemas.microsoft.com/office/drawing/2014/main" val="4092209148"/>
                    </a:ext>
                  </a:extLst>
                </a:gridCol>
                <a:gridCol w="611518">
                  <a:extLst>
                    <a:ext uri="{9D8B030D-6E8A-4147-A177-3AD203B41FA5}">
                      <a16:colId xmlns:a16="http://schemas.microsoft.com/office/drawing/2014/main" val="3808114539"/>
                    </a:ext>
                  </a:extLst>
                </a:gridCol>
              </a:tblGrid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103.1123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70493556"/>
                  </a:ext>
                </a:extLst>
              </a:tr>
              <a:tr h="23546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173.2481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26274497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210.1853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Negative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93590440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250.1778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68244002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303.3046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40400195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371.2766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41660906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537.4129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645869686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647.5225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16140486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752.4064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42956835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822.6082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140262427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914.5855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66840476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1155.725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89286332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1532.124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Negative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50933457"/>
                  </a:ext>
                </a:extLst>
              </a:tr>
              <a:tr h="1946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1790.535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Negative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26645081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E4ADDD-EB5B-4486-803F-A8E8706C3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504035"/>
              </p:ext>
            </p:extLst>
          </p:nvPr>
        </p:nvGraphicFramePr>
        <p:xfrm>
          <a:off x="10136371" y="3748294"/>
          <a:ext cx="1230966" cy="215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483">
                  <a:extLst>
                    <a:ext uri="{9D8B030D-6E8A-4147-A177-3AD203B41FA5}">
                      <a16:colId xmlns:a16="http://schemas.microsoft.com/office/drawing/2014/main" val="3207527019"/>
                    </a:ext>
                  </a:extLst>
                </a:gridCol>
                <a:gridCol w="615483">
                  <a:extLst>
                    <a:ext uri="{9D8B030D-6E8A-4147-A177-3AD203B41FA5}">
                      <a16:colId xmlns:a16="http://schemas.microsoft.com/office/drawing/2014/main" val="2065269820"/>
                    </a:ext>
                  </a:extLst>
                </a:gridCol>
              </a:tblGrid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115.9209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00494467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284.2673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55051423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364.3583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13044334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387.0259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15329642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413.3463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08494954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459.3267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10520061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466.3098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99804754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528.2728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76734595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699.5159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26339246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834.6591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85964133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916.5563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935141336"/>
                  </a:ext>
                </a:extLst>
              </a:tr>
              <a:tr h="17922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1690.407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Positive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4767506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216325F-3CD4-478A-B60D-55E66B3BA977}"/>
              </a:ext>
            </a:extLst>
          </p:cNvPr>
          <p:cNvSpPr txBox="1"/>
          <p:nvPr/>
        </p:nvSpPr>
        <p:spPr>
          <a:xfrm>
            <a:off x="4445511" y="3064063"/>
            <a:ext cx="200683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Default values</a:t>
            </a:r>
          </a:p>
        </p:txBody>
      </p:sp>
    </p:spTree>
    <p:extLst>
      <p:ext uri="{BB962C8B-B14F-4D97-AF65-F5344CB8AC3E}">
        <p14:creationId xmlns:p14="http://schemas.microsoft.com/office/powerpoint/2010/main" val="29975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12" y="20950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Bulk Searches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http://www.lipidmaps.org/resources/tools/bulk_structure_searches.php?database=LMSD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4B5AC-E881-459B-9D53-864AE0C0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9" y="1271048"/>
            <a:ext cx="5397840" cy="5377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3E6A8-BBCB-4003-95C9-90CA1FE2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41" y="1255702"/>
            <a:ext cx="5724368" cy="2632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EA64A-F073-4238-90BC-D5CBF6DD6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605" y="4024663"/>
            <a:ext cx="6864136" cy="25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11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17" y="78264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Bulk Searches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http://www.lipidmaps.org/resources/tools/bulk_structure_searches.php?database=LMSD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686DF-DB9C-4A77-B68C-0D6D22EA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6" y="1094282"/>
            <a:ext cx="5037584" cy="5403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F4E5E-154B-473A-A60D-7DA7826C9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05"/>
          <a:stretch/>
        </p:blipFill>
        <p:spPr>
          <a:xfrm>
            <a:off x="5446255" y="1093927"/>
            <a:ext cx="6408528" cy="207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923B1D-B8DE-401D-95AE-197F213DD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255" y="3268303"/>
            <a:ext cx="6275991" cy="33256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7A346B-9E76-4E03-9953-D1A785C126FE}"/>
              </a:ext>
            </a:extLst>
          </p:cNvPr>
          <p:cNvSpPr/>
          <p:nvPr/>
        </p:nvSpPr>
        <p:spPr>
          <a:xfrm>
            <a:off x="7622498" y="1093927"/>
            <a:ext cx="1146748" cy="2626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949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http://www.lipidmaps.org/tools/ms/LMSD_search_mass_options.php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69375-3F2A-405E-97FF-51F2B496D512}"/>
              </a:ext>
            </a:extLst>
          </p:cNvPr>
          <p:cNvSpPr txBox="1"/>
          <p:nvPr/>
        </p:nvSpPr>
        <p:spPr>
          <a:xfrm>
            <a:off x="126166" y="955702"/>
            <a:ext cx="11834734" cy="369332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analysisMultiple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lipid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classesSearch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LMSD for curated and/or computationally-generated lipids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3E360-BB9B-4385-956D-3030FF8E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26" y="1359976"/>
            <a:ext cx="7492037" cy="3055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83CA-CF19-432F-B5F4-7803827C5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61" t="-683" r="1361" b="60343"/>
          <a:stretch/>
        </p:blipFill>
        <p:spPr>
          <a:xfrm>
            <a:off x="1959260" y="4517400"/>
            <a:ext cx="7544503" cy="20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66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http://www.lipidmaps.org/tools/ms/kendrick_form.php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69375-3F2A-405E-97FF-51F2B496D512}"/>
              </a:ext>
            </a:extLst>
          </p:cNvPr>
          <p:cNvSpPr txBox="1"/>
          <p:nvPr/>
        </p:nvSpPr>
        <p:spPr>
          <a:xfrm>
            <a:off x="0" y="955702"/>
            <a:ext cx="12192000" cy="646331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analysisMultiple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lipid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classesCalculate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referenced Kendrick mass defect analysis for high-resolution MS data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2FDA6-F4D5-438A-8921-5CF43A45B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2" b="3029"/>
          <a:stretch/>
        </p:blipFill>
        <p:spPr>
          <a:xfrm>
            <a:off x="394306" y="1602033"/>
            <a:ext cx="5701694" cy="5146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3235ED-FCC6-44C9-B0F2-4BC5A49AB03E}"/>
              </a:ext>
            </a:extLst>
          </p:cNvPr>
          <p:cNvSpPr/>
          <p:nvPr/>
        </p:nvSpPr>
        <p:spPr>
          <a:xfrm>
            <a:off x="1922270" y="6303364"/>
            <a:ext cx="2540832" cy="209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3D623-00F8-4A69-BF06-F0A2DA080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372" y="1686232"/>
            <a:ext cx="5258371" cy="31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23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69375-3F2A-405E-97FF-51F2B496D512}"/>
              </a:ext>
            </a:extLst>
          </p:cNvPr>
          <p:cNvSpPr txBox="1"/>
          <p:nvPr/>
        </p:nvSpPr>
        <p:spPr>
          <a:xfrm>
            <a:off x="530902" y="1015663"/>
            <a:ext cx="11310079" cy="646331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analysisGlycerophospholipidsSearch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a computationally-generated database of glycerophospholipid “bulk” masses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C1B2B2-D039-4ACF-BAB1-9806CB111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92" y="1661994"/>
            <a:ext cx="4848216" cy="50685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F4273C-B27D-49D3-A13C-8B9696AE4257}"/>
              </a:ext>
            </a:extLst>
          </p:cNvPr>
          <p:cNvSpPr/>
          <p:nvPr/>
        </p:nvSpPr>
        <p:spPr>
          <a:xfrm>
            <a:off x="3974892" y="4309672"/>
            <a:ext cx="4044846" cy="532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63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369758" y="274320"/>
            <a:ext cx="1096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Lipids Tutorials</a:t>
            </a:r>
          </a:p>
          <a:p>
            <a:pPr algn="ctr">
              <a:spcBef>
                <a:spcPct val="50000"/>
              </a:spcBef>
            </a:pPr>
            <a:r>
              <a:rPr lang="en-US" sz="40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http://www.lipidmaps.org/resources/tutorials/dennis_lipids_intro.php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F401F-F995-4115-9585-7D94DE9F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45" y="1355100"/>
            <a:ext cx="10941710" cy="53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24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http://www.lipidmaps.org/tools/ms/glycerophospholipids_batch_bulk.html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C20F430-93C9-4668-AD23-B9C687E27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895646"/>
              </p:ext>
            </p:extLst>
          </p:nvPr>
        </p:nvGraphicFramePr>
        <p:xfrm>
          <a:off x="9676775" y="3626346"/>
          <a:ext cx="1295400" cy="1982153"/>
        </p:xfrm>
        <a:graphic>
          <a:graphicData uri="http://schemas.openxmlformats.org/drawingml/2006/table">
            <a:tbl>
              <a:tblPr/>
              <a:tblGrid>
                <a:gridCol w="647700">
                  <a:extLst>
                    <a:ext uri="{9D8B030D-6E8A-4147-A177-3AD203B41FA5}">
                      <a16:colId xmlns:a16="http://schemas.microsoft.com/office/drawing/2014/main" val="26280281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094428280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141.017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32112405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3036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319.2275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21964531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2393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530.4654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29482535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279730"/>
                  </a:ext>
                </a:extLst>
              </a:tr>
              <a:tr h="170381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723.5151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35981476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62419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748.5275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47306288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78127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750.5433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1.54E+08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51387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750.5435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25623116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3930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818.5906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57360932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81491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819.5936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28125851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3609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871.6901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42833435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17181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1175.775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20417328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63897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530C568-C6A7-40F8-A384-296CC59CD82B}"/>
              </a:ext>
            </a:extLst>
          </p:cNvPr>
          <p:cNvSpPr txBox="1"/>
          <p:nvPr/>
        </p:nvSpPr>
        <p:spPr>
          <a:xfrm>
            <a:off x="9567909" y="2472183"/>
            <a:ext cx="207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Original orbitrap data: m/z and peak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6FC259-E33C-4AF7-9E90-9D8E72614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"/>
          <a:stretch/>
        </p:blipFill>
        <p:spPr>
          <a:xfrm>
            <a:off x="2091128" y="1661994"/>
            <a:ext cx="7052036" cy="5106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2AD3C3-DCE8-43C1-8DFC-4FB126EC1569}"/>
              </a:ext>
            </a:extLst>
          </p:cNvPr>
          <p:cNvSpPr txBox="1"/>
          <p:nvPr/>
        </p:nvSpPr>
        <p:spPr>
          <a:xfrm>
            <a:off x="530902" y="926335"/>
            <a:ext cx="11310079" cy="646331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analysisGlycerophospholipidsSearch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a computationally-generated database of glycerophospholipid “bulk” masses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44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http://www.lipidmaps.org/tools/ms/glycerophospholipids_batch_bulk.html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69375-3F2A-405E-97FF-51F2B496D512}"/>
              </a:ext>
            </a:extLst>
          </p:cNvPr>
          <p:cNvSpPr txBox="1"/>
          <p:nvPr/>
        </p:nvSpPr>
        <p:spPr>
          <a:xfrm>
            <a:off x="530902" y="1015663"/>
            <a:ext cx="11310079" cy="646331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analysisGlycerophospholipidsSearch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a computationally-generated database of bulk glycerophospholipids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9EB6C-08AC-438F-9E93-C6A14A25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2" y="1669648"/>
            <a:ext cx="6678118" cy="5221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240E8-25AD-4EF4-9F2C-CD3ACD023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11"/>
          <a:stretch/>
        </p:blipFill>
        <p:spPr>
          <a:xfrm>
            <a:off x="7334750" y="2593019"/>
            <a:ext cx="4857250" cy="32493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FA5A09F-4F71-4443-8835-550583ACEC4F}"/>
              </a:ext>
            </a:extLst>
          </p:cNvPr>
          <p:cNvSpPr/>
          <p:nvPr/>
        </p:nvSpPr>
        <p:spPr>
          <a:xfrm>
            <a:off x="2233535" y="5778708"/>
            <a:ext cx="1274164" cy="273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6818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http://www.lipidmaps.org/tools/ms/gp_ox_form.php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69375-3F2A-405E-97FF-51F2B496D512}"/>
              </a:ext>
            </a:extLst>
          </p:cNvPr>
          <p:cNvSpPr txBox="1"/>
          <p:nvPr/>
        </p:nvSpPr>
        <p:spPr>
          <a:xfrm>
            <a:off x="530902" y="1015663"/>
            <a:ext cx="11310079" cy="646331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analysisGlycerophospholipidsSearch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a computationally-generated database of oxidized glycerophospholipids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AE82F-21B8-477E-8AA6-12F13AD7A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57" y="1639509"/>
            <a:ext cx="5784719" cy="50625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C2AAF8-D507-4A10-9523-4E82D0A37DCA}"/>
              </a:ext>
            </a:extLst>
          </p:cNvPr>
          <p:cNvSpPr/>
          <p:nvPr/>
        </p:nvSpPr>
        <p:spPr>
          <a:xfrm>
            <a:off x="2607545" y="2934325"/>
            <a:ext cx="5576341" cy="4871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6115A-1503-4A69-B00B-5875644375D5}"/>
              </a:ext>
            </a:extLst>
          </p:cNvPr>
          <p:cNvSpPr txBox="1"/>
          <p:nvPr/>
        </p:nvSpPr>
        <p:spPr>
          <a:xfrm>
            <a:off x="8949869" y="2439251"/>
            <a:ext cx="2786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67 different oxidized chain species at sn2 position derived from C18,C20 and C22 precursors</a:t>
            </a:r>
          </a:p>
        </p:txBody>
      </p:sp>
    </p:spTree>
    <p:extLst>
      <p:ext uri="{BB962C8B-B14F-4D97-AF65-F5344CB8AC3E}">
        <p14:creationId xmlns:p14="http://schemas.microsoft.com/office/powerpoint/2010/main" val="4259983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http://www.lipidmaps.org/tools/ms/gp_ox_form.php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69375-3F2A-405E-97FF-51F2B496D512}"/>
              </a:ext>
            </a:extLst>
          </p:cNvPr>
          <p:cNvSpPr txBox="1"/>
          <p:nvPr/>
        </p:nvSpPr>
        <p:spPr>
          <a:xfrm>
            <a:off x="455952" y="918227"/>
            <a:ext cx="11310079" cy="646331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analysisGlycerophospholipidsSearch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a computationally-generated database of oxidized glycerophospholipids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E293D-CFCB-4EB9-8DBA-8645128D8FB1}"/>
              </a:ext>
            </a:extLst>
          </p:cNvPr>
          <p:cNvSpPr txBox="1"/>
          <p:nvPr/>
        </p:nvSpPr>
        <p:spPr>
          <a:xfrm>
            <a:off x="10055678" y="1564558"/>
            <a:ext cx="207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Original orbitrap data: m/z and peak area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202FB8D-FA19-4F64-B771-840E4C4EC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805102"/>
              </p:ext>
            </p:extLst>
          </p:nvPr>
        </p:nvGraphicFramePr>
        <p:xfrm>
          <a:off x="9317253" y="1338575"/>
          <a:ext cx="804640" cy="5268651"/>
        </p:xfrm>
        <a:graphic>
          <a:graphicData uri="http://schemas.openxmlformats.org/drawingml/2006/table">
            <a:tbl>
              <a:tblPr/>
              <a:tblGrid>
                <a:gridCol w="804640">
                  <a:extLst>
                    <a:ext uri="{9D8B030D-6E8A-4147-A177-3AD203B41FA5}">
                      <a16:colId xmlns:a16="http://schemas.microsoft.com/office/drawing/2014/main" val="751367195"/>
                    </a:ext>
                  </a:extLst>
                </a:gridCol>
              </a:tblGrid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mzmed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735386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339.3445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52540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374.3059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890683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374.306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06850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376.3194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34080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376.3194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143473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376.3207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985007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390.2998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502191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392.3135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37385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393.3169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26200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495.2999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696722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551.3289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67199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627.5388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61113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644.5955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38638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648.4621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226416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665.4603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108739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670.6111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20156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672.6268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86682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680.4805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282821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728.5205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901272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746.6069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62783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754.5362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80993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760.6415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87567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768.5595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55770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785.6538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71043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788.6718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87283"/>
                  </a:ext>
                </a:extLst>
              </a:tr>
              <a:tr h="15812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795.617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45609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796.6217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07241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809.5882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10217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811.6687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545590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812.5439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866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812.5439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994826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812.6137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097440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812.6165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09446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813.6199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303823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813.6844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740873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814.6876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552601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815.6992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192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827.7105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86367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855.7416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99498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856.7449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37798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881.7571</a:t>
                      </a:r>
                    </a:p>
                  </a:txBody>
                  <a:tcPr marL="2727" marR="2727" marT="2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16718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18CCD2B-7F6D-4742-8AE7-5D5E5DD3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67" y="1617584"/>
            <a:ext cx="5196746" cy="52404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70BB65-D32A-4F3E-9493-DFBF10DDE9C0}"/>
              </a:ext>
            </a:extLst>
          </p:cNvPr>
          <p:cNvSpPr/>
          <p:nvPr/>
        </p:nvSpPr>
        <p:spPr>
          <a:xfrm>
            <a:off x="3557442" y="4562751"/>
            <a:ext cx="1139252" cy="2698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C57D21-3B56-4A9E-9BAC-A8010ECF8A50}"/>
              </a:ext>
            </a:extLst>
          </p:cNvPr>
          <p:cNvSpPr/>
          <p:nvPr/>
        </p:nvSpPr>
        <p:spPr>
          <a:xfrm>
            <a:off x="2834166" y="5006715"/>
            <a:ext cx="2659729" cy="442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993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62DE9B-0E8B-42C1-A4FA-8AEC87F69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9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MS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http://www.lipidmaps.org/tools/ms/gp_ox_form.php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69375-3F2A-405E-97FF-51F2B496D512}"/>
              </a:ext>
            </a:extLst>
          </p:cNvPr>
          <p:cNvSpPr txBox="1"/>
          <p:nvPr/>
        </p:nvSpPr>
        <p:spPr>
          <a:xfrm>
            <a:off x="455952" y="918227"/>
            <a:ext cx="11310079" cy="646331"/>
          </a:xfrm>
          <a:prstGeom prst="rect">
            <a:avLst/>
          </a:prstGeom>
          <a:solidFill>
            <a:srgbClr val="FDEF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Resources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Tools  MS </a:t>
            </a:r>
            <a:r>
              <a:rPr lang="en-US" dirty="0" err="1">
                <a:solidFill>
                  <a:srgbClr val="7030A0"/>
                </a:solidFill>
                <a:sym typeface="Wingdings" panose="05000000000000000000" pitchFamily="2" charset="2"/>
              </a:rPr>
              <a:t>analysisGlycerophospholipidsSearch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a computationally-generated database of oxidized glycerophospholipids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B6C64-03AA-4E75-BAA4-30C2176A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54" y="1672761"/>
            <a:ext cx="6206084" cy="49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41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0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Structure drawing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7CF0B-DE38-457A-BD42-9D548D747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59" y="951875"/>
            <a:ext cx="9051658" cy="5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89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58" y="6015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Structure drawing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4802EF-B25D-44A0-8FF9-2B8F9E5A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10" y="1000869"/>
            <a:ext cx="5692515" cy="2914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AE98D-1830-4BC7-B7EA-4CD60A0C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86" y="1075820"/>
            <a:ext cx="5472276" cy="543723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78CAA6-8513-46F9-8D0C-4503E80B284D}"/>
              </a:ext>
            </a:extLst>
          </p:cNvPr>
          <p:cNvCxnSpPr>
            <a:cxnSpLocks/>
          </p:cNvCxnSpPr>
          <p:nvPr/>
        </p:nvCxnSpPr>
        <p:spPr>
          <a:xfrm>
            <a:off x="3780966" y="1462306"/>
            <a:ext cx="2409972" cy="5688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7CBC4C3-00FD-4AD3-A407-6FF2EA52C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852" y="4092156"/>
            <a:ext cx="5586335" cy="107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68EF1-D4B2-44FC-B9A2-FD2884F7B4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8" t="35171" r="13092" b="36229"/>
          <a:stretch/>
        </p:blipFill>
        <p:spPr>
          <a:xfrm>
            <a:off x="5939852" y="5541354"/>
            <a:ext cx="5773575" cy="9716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72E77C-7480-40CC-8DF3-BF4DB5093D46}"/>
              </a:ext>
            </a:extLst>
          </p:cNvPr>
          <p:cNvCxnSpPr>
            <a:cxnSpLocks/>
          </p:cNvCxnSpPr>
          <p:nvPr/>
        </p:nvCxnSpPr>
        <p:spPr>
          <a:xfrm>
            <a:off x="3529880" y="3539769"/>
            <a:ext cx="2336270" cy="9415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14BA0F-1602-42C6-A0EB-9E695A375B50}"/>
              </a:ext>
            </a:extLst>
          </p:cNvPr>
          <p:cNvCxnSpPr>
            <a:cxnSpLocks/>
          </p:cNvCxnSpPr>
          <p:nvPr/>
        </p:nvCxnSpPr>
        <p:spPr>
          <a:xfrm>
            <a:off x="3529880" y="5355168"/>
            <a:ext cx="2409972" cy="5688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4652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58" y="6015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Structure drawing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545C8-D201-4B2E-9886-C5766CEC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1" y="1008364"/>
            <a:ext cx="8010379" cy="4363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77A75-8BD7-48E5-A47A-C45AC3531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794" y="2935521"/>
            <a:ext cx="6729335" cy="35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97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58" y="6015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Statistical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http://www.lipidmaps.org/resources/tools/index.php?tab=stats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08829-020F-4BB6-914E-2955FFF3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64" y="1437493"/>
            <a:ext cx="7482046" cy="4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51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855EA6E-490C-4418-A461-1F0A28E8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58" y="6015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Statistical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http://www.lipidmaps.org/resources/tools/index.php?tab=stats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E99E8-7BD2-4329-9B9C-841BF16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630" y="1075820"/>
            <a:ext cx="4109866" cy="5703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21FD4C-EE3E-4577-97EB-FF77AD1EB869}"/>
              </a:ext>
            </a:extLst>
          </p:cNvPr>
          <p:cNvSpPr/>
          <p:nvPr/>
        </p:nvSpPr>
        <p:spPr>
          <a:xfrm>
            <a:off x="1326630" y="2166079"/>
            <a:ext cx="749508" cy="1873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C3EAF-C17B-4654-A8FE-E176A97EB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20" y="1971206"/>
            <a:ext cx="4259094" cy="45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519660" y="761500"/>
            <a:ext cx="1096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Lipids Tutorials</a:t>
            </a:r>
          </a:p>
          <a:p>
            <a:pPr algn="ctr">
              <a:spcBef>
                <a:spcPct val="50000"/>
              </a:spcBef>
            </a:pPr>
            <a:r>
              <a:rPr lang="en-US" sz="40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http://www.lipidmaps.org/resources/tutorials/index.php?tab=tab2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EB5076-3D76-419D-9D22-5F2AD232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38" y="2026965"/>
            <a:ext cx="11872585" cy="33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361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183" y="1072243"/>
            <a:ext cx="3605974" cy="2600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632" y="5153024"/>
            <a:ext cx="4429125" cy="1485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973" y="1066800"/>
            <a:ext cx="4088882" cy="3606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753" y="3912425"/>
            <a:ext cx="3543617" cy="2688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9DB81-270E-459E-A952-43FAFE9C1B15}"/>
              </a:ext>
            </a:extLst>
          </p:cNvPr>
          <p:cNvSpPr txBox="1"/>
          <p:nvPr/>
        </p:nvSpPr>
        <p:spPr>
          <a:xfrm>
            <a:off x="3505201" y="325570"/>
            <a:ext cx="544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Tools for Statistical analysis: output</a:t>
            </a:r>
          </a:p>
        </p:txBody>
      </p:sp>
    </p:spTree>
    <p:extLst>
      <p:ext uri="{BB962C8B-B14F-4D97-AF65-F5344CB8AC3E}">
        <p14:creationId xmlns:p14="http://schemas.microsoft.com/office/powerpoint/2010/main" val="9615483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38" y="1549545"/>
            <a:ext cx="5872163" cy="3800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51363" y="1005162"/>
            <a:ext cx="72950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Volcano plot: pairwise comparison of 2 experimental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29955119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5FFFBBF-5001-4EE0-8538-02AF1AD1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541EB-0ED2-4F14-8305-8045455AD449}"/>
              </a:ext>
            </a:extLst>
          </p:cNvPr>
          <p:cNvSpPr txBox="1"/>
          <p:nvPr/>
        </p:nvSpPr>
        <p:spPr>
          <a:xfrm>
            <a:off x="112426" y="2938072"/>
            <a:ext cx="2495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Search for high </a:t>
            </a:r>
          </a:p>
          <a:p>
            <a:r>
              <a:rPr lang="en-GB" sz="2800" dirty="0"/>
              <a:t>resolution MS </a:t>
            </a:r>
          </a:p>
          <a:p>
            <a:r>
              <a:rPr lang="en-GB" sz="2800" dirty="0"/>
              <a:t>raw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1B43E-94B0-40B8-948B-65FD0DFA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87" y="1097930"/>
            <a:ext cx="9531246" cy="551628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B99D269-294F-48EC-AEF0-545E1C31C43C}"/>
              </a:ext>
            </a:extLst>
          </p:cNvPr>
          <p:cNvSpPr/>
          <p:nvPr/>
        </p:nvSpPr>
        <p:spPr>
          <a:xfrm>
            <a:off x="2608289" y="3926625"/>
            <a:ext cx="2023672" cy="5246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3204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709" y="67277"/>
            <a:ext cx="101645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BC227-D85C-40B9-A123-AD0B31AC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07" y="1038204"/>
            <a:ext cx="7620396" cy="575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638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http://www.lipidmaps.org/data/LF/data_selection.php?id=R49NcxjKTOwtsCG3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9EF34-4689-4F86-9C1E-C84244D1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17" y="1157990"/>
            <a:ext cx="9940965" cy="523156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671D69C-E7B6-430A-A520-AC071B97EB37}"/>
              </a:ext>
            </a:extLst>
          </p:cNvPr>
          <p:cNvSpPr/>
          <p:nvPr/>
        </p:nvSpPr>
        <p:spPr>
          <a:xfrm>
            <a:off x="4554575" y="5921115"/>
            <a:ext cx="1611442" cy="592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8159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85" y="606923"/>
            <a:ext cx="1138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r>
              <a:rPr lang="en-US" sz="3600" b="1" dirty="0">
                <a:latin typeface="+mj-lt"/>
                <a:cs typeface="Arial" charset="0"/>
              </a:rPr>
              <a:t> peak filter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B34F8A-E170-4CF3-99FB-A3081E66B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4" y="1617079"/>
            <a:ext cx="5815112" cy="3623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BB07CF-C3A3-48C3-8411-7E556AFE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35" y="1697372"/>
            <a:ext cx="5686269" cy="35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78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http://www.lipidmaps.org/data/LF/data_selection.php?id=R49NcxjKTOwtsCG3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04D2-A03A-4A64-BF27-BC9EE8EA4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11" y="1837153"/>
            <a:ext cx="1073467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938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http://www.lipidmaps.org/data/LF/data_selection.php?id=R49NcxjKTOwtsCG3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95786-2489-4313-811D-BD1F1123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704" y="1070486"/>
            <a:ext cx="7902591" cy="57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084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http://www.lipidmaps.org/data/LF/data_selection.php?id=R49NcxjKTOwtsCG3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9EB00-259F-45EE-A78D-BB599CD5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01" y="1097930"/>
            <a:ext cx="8222680" cy="54152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A6FED7-172F-48E9-BBB7-CAAE871DBFB1}"/>
              </a:ext>
            </a:extLst>
          </p:cNvPr>
          <p:cNvSpPr/>
          <p:nvPr/>
        </p:nvSpPr>
        <p:spPr>
          <a:xfrm>
            <a:off x="1731365" y="5760070"/>
            <a:ext cx="1708878" cy="554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Back">
            <a:extLst>
              <a:ext uri="{FF2B5EF4-FFF2-40B4-BE49-F238E27FC236}">
                <a16:creationId xmlns:a16="http://schemas.microsoft.com/office/drawing/2014/main" id="{A099F46E-F576-4F43-9D6C-06C32A426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7739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25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http://www.lipidmaps.org/data/LF/peak_filter_status.php?id=R49NcxjKTOwtsCG3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EC932-4E7B-47B4-B8DA-CAB40F13A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29" y="1157846"/>
            <a:ext cx="7304390" cy="2372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4FB11-5A7A-47AA-A887-6B7E6A85D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873" y="1675389"/>
            <a:ext cx="5697980" cy="3507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AF323B-8C2C-46A8-8BB6-5C0B109C2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456" y="3589999"/>
            <a:ext cx="3565179" cy="3236222"/>
          </a:xfrm>
          <a:prstGeom prst="rect">
            <a:avLst/>
          </a:prstGeom>
        </p:spPr>
      </p:pic>
      <p:pic>
        <p:nvPicPr>
          <p:cNvPr id="9" name="Graphic 8" descr="Arrow: Slight curve">
            <a:extLst>
              <a:ext uri="{FF2B5EF4-FFF2-40B4-BE49-F238E27FC236}">
                <a16:creationId xmlns:a16="http://schemas.microsoft.com/office/drawing/2014/main" id="{85AE6BA2-F27B-4C3D-9114-D126A5673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1671" y="2514600"/>
            <a:ext cx="914400" cy="914400"/>
          </a:xfrm>
          <a:prstGeom prst="rect">
            <a:avLst/>
          </a:prstGeom>
        </p:spPr>
      </p:pic>
      <p:pic>
        <p:nvPicPr>
          <p:cNvPr id="12" name="Graphic 11" descr="Arrow: Clockwise curve">
            <a:extLst>
              <a:ext uri="{FF2B5EF4-FFF2-40B4-BE49-F238E27FC236}">
                <a16:creationId xmlns:a16="http://schemas.microsoft.com/office/drawing/2014/main" id="{9A30C54E-33C2-4163-8D6B-952D7229F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5956873" y="5107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369758" y="274320"/>
            <a:ext cx="1096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baseline="30000" dirty="0">
                <a:latin typeface="+mj-lt"/>
                <a:cs typeface="Arial" charset="0"/>
              </a:rPr>
              <a:t>Lipids Tutorials</a:t>
            </a:r>
          </a:p>
          <a:p>
            <a:pPr algn="ctr">
              <a:spcBef>
                <a:spcPct val="50000"/>
              </a:spcBef>
            </a:pPr>
            <a:r>
              <a:rPr lang="en-US" sz="4000" b="1" baseline="30000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http://www.lipidmaps.org/resources/tutorials/videos.php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A1BD0D-2488-41AC-9552-A6C1C50A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" y="1556366"/>
            <a:ext cx="12094903" cy="47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26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http://www.lipidmaps.org/data/LF/peak_filter_status.php?id=R49NcxjKTOwtsCG3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7B28A-4E48-439B-898E-DC02F036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29" y="1244496"/>
            <a:ext cx="6769309" cy="2043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78163-CF43-40D2-B4E8-D2327D86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03" y="2585804"/>
            <a:ext cx="6754768" cy="39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3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31696D1-EC76-4CB3-A4A1-80ABE369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http://www.lipidmaps.org/data/LF/peak_filter_status.php?id=R49NcxjKTOwtsCG3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22890-9A80-4F1D-86DE-8C9C7B04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1" y="1617228"/>
            <a:ext cx="5536553" cy="3623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DA415C-3513-4120-A7BE-82D414043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54" y="1026825"/>
            <a:ext cx="5871404" cy="55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698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5FFFBBF-5001-4EE0-8538-02AF1AD1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https://github.com/ODonnell-Lipidomics/LipidFinder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FC122-EAF2-43C2-B7A3-391E96D68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5" y="994276"/>
            <a:ext cx="10927830" cy="578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9864E3-EDFD-4AA2-966F-C07BB2039347}"/>
              </a:ext>
            </a:extLst>
          </p:cNvPr>
          <p:cNvSpPr/>
          <p:nvPr/>
        </p:nvSpPr>
        <p:spPr>
          <a:xfrm>
            <a:off x="336029" y="4946754"/>
            <a:ext cx="2181069" cy="3297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8670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5FFFBBF-5001-4EE0-8538-02AF1AD1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https://github.com/ODonnell-Lipidomics/LipidFinder/tree/master/User%20guides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25719-0B3B-4C92-B3CC-6C4EB3B5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2" y="985503"/>
            <a:ext cx="12011536" cy="55836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AD654C-8881-4030-8F65-6DC54CDC6886}"/>
              </a:ext>
            </a:extLst>
          </p:cNvPr>
          <p:cNvSpPr/>
          <p:nvPr/>
        </p:nvSpPr>
        <p:spPr>
          <a:xfrm>
            <a:off x="210444" y="3620126"/>
            <a:ext cx="7831779" cy="5396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B99067-AAB9-491C-BB9C-F3AABF82D5D8}"/>
              </a:ext>
            </a:extLst>
          </p:cNvPr>
          <p:cNvSpPr/>
          <p:nvPr/>
        </p:nvSpPr>
        <p:spPr>
          <a:xfrm>
            <a:off x="90232" y="6093502"/>
            <a:ext cx="1341329" cy="3822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5627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5FFFBBF-5001-4EE0-8538-02AF1AD1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8" y="97257"/>
            <a:ext cx="1176573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4AF7"/>
                </a:solidFill>
                <a:latin typeface="+mj-lt"/>
                <a:cs typeface="Arial" charset="0"/>
              </a:rPr>
              <a:t>https://github.com/ODonnell-Lipidomics/LipidFinder/blob/master/User%20guides/PeakFilter_Input_file_preparation_guide.docx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AD833-3858-4D9A-B089-B7ED8AE2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40" y="1894558"/>
            <a:ext cx="10833920" cy="3068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3DB43-4985-47C8-AC8F-2561BA52B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128" y="5217383"/>
            <a:ext cx="843743" cy="8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072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DF59ED5-C90C-4FAA-99BA-B5020AEF7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Software: </a:t>
            </a:r>
            <a:r>
              <a:rPr lang="en-US" sz="3600" b="1" dirty="0" err="1">
                <a:latin typeface="+mj-lt"/>
                <a:cs typeface="Arial" charset="0"/>
              </a:rPr>
              <a:t>LipidFinder</a:t>
            </a:r>
            <a:endParaRPr lang="en-US" sz="3600" b="1" dirty="0">
              <a:latin typeface="+mj-lt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http://www.lipidmaps.org/resources/tools/index.php?tab=software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C30D1-185A-4D08-8706-9F311762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114" y="1097930"/>
            <a:ext cx="6995940" cy="56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213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DF59ED5-C90C-4FAA-99BA-B5020AEF7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9" y="82267"/>
            <a:ext cx="11385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charset="0"/>
              </a:rPr>
              <a:t>Tools: External Software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4AF7"/>
                </a:solidFill>
                <a:latin typeface="+mj-lt"/>
                <a:cs typeface="Arial" charset="0"/>
              </a:rPr>
              <a:t>http://www.lipidmaps.org/resources/tools/index.php?tab=software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E9CC1-1493-4927-8507-BF8D4A6DD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81" y="1656234"/>
            <a:ext cx="3438525" cy="485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0A74-1804-46D0-844C-B2DD59EC1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976" y="2178616"/>
            <a:ext cx="3219450" cy="219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69CC9-84E5-43C3-90E8-6D49FC211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34" y="2630435"/>
            <a:ext cx="6302608" cy="931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DB6E4-1492-479B-9C28-24EA2D1155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50"/>
          <a:stretch/>
        </p:blipFill>
        <p:spPr>
          <a:xfrm>
            <a:off x="8262275" y="2454453"/>
            <a:ext cx="2009306" cy="45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364B9-DE68-4332-AFA1-6E35A463B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8437" y="3103527"/>
            <a:ext cx="4086225" cy="962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A38CC-AB97-4A13-9EE6-2B0DCC439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4356" y="1540454"/>
            <a:ext cx="1314450" cy="485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905FDE-9793-40ED-AA84-E8AA5ADF13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223" r="7478" b="-8042"/>
          <a:stretch/>
        </p:blipFill>
        <p:spPr>
          <a:xfrm>
            <a:off x="6788514" y="1540454"/>
            <a:ext cx="2009306" cy="544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3DFC00-428F-4059-8DF8-BD358A4AA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915" y="4698751"/>
            <a:ext cx="2306455" cy="1169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CF02D5-4C1C-4F44-A21A-9666DB788E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3783" y="4076826"/>
            <a:ext cx="1666875" cy="14763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5080DA-773F-4D35-865C-6BF54861429D}"/>
              </a:ext>
            </a:extLst>
          </p:cNvPr>
          <p:cNvSpPr/>
          <p:nvPr/>
        </p:nvSpPr>
        <p:spPr>
          <a:xfrm>
            <a:off x="6028543" y="4605883"/>
            <a:ext cx="496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334AF7"/>
                </a:solidFill>
              </a:rPr>
              <a:t>http://genome.tugraz.at/lda/lda_description.shtml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B499B3-95C5-41D8-BA24-CC11587489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7531" y="5289530"/>
            <a:ext cx="6657975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62AE57-CC14-46C8-AC69-9E52F7A707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0658" y="3876125"/>
            <a:ext cx="2133600" cy="495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9C07E-0D5F-469B-A996-CE8F34967F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1941" y="5981188"/>
            <a:ext cx="3609975" cy="666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28E55-B847-4BCA-BF97-73CB2C8046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9506" y="2223003"/>
            <a:ext cx="1200150" cy="371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24770-C8DE-4CAA-BCC3-F783E47039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3439" y="6125791"/>
            <a:ext cx="1638300" cy="485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57708F-AEB7-45F6-A358-549B1A58DC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6170" y="6185897"/>
            <a:ext cx="1304925" cy="4953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DB6236-993C-4AE4-A4E3-D722D5E51D7D}"/>
              </a:ext>
            </a:extLst>
          </p:cNvPr>
          <p:cNvGrpSpPr/>
          <p:nvPr/>
        </p:nvGrpSpPr>
        <p:grpSpPr>
          <a:xfrm>
            <a:off x="549171" y="6091362"/>
            <a:ext cx="2041473" cy="684371"/>
            <a:chOff x="311983" y="3326645"/>
            <a:chExt cx="2215964" cy="6536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DB17F6A-AB24-41AD-B85D-09F63D6A1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" r="92992" b="-3917"/>
            <a:stretch/>
          </p:blipFill>
          <p:spPr>
            <a:xfrm>
              <a:off x="311983" y="3326645"/>
              <a:ext cx="854439" cy="6536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DF41C9C-8919-467A-9A1B-F68E0C62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46822" y="3343591"/>
              <a:ext cx="1381125" cy="60007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01B2CA0-D980-4BB2-8F66-049ACCEBC0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302" y="3903045"/>
            <a:ext cx="3314311" cy="6843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1016ACA-D2DC-4CB9-B021-9A8E7A28311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1828" b="18854"/>
          <a:stretch/>
        </p:blipFill>
        <p:spPr>
          <a:xfrm>
            <a:off x="4475875" y="1540454"/>
            <a:ext cx="1826641" cy="41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481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Text Box 2"/>
          <p:cNvSpPr txBox="1">
            <a:spLocks noChangeArrowheads="1"/>
          </p:cNvSpPr>
          <p:nvPr/>
        </p:nvSpPr>
        <p:spPr bwMode="auto">
          <a:xfrm>
            <a:off x="2080477" y="164157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ct val="50000"/>
              </a:spcAft>
              <a:defRPr/>
            </a:pPr>
            <a:r>
              <a:rPr lang="en-US" sz="3600" b="1" dirty="0">
                <a:latin typeface="+mj-lt"/>
              </a:rPr>
              <a:t>Acknowledgements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39C7E1-7143-400B-AD86-C6F191DF17BA}"/>
              </a:ext>
            </a:extLst>
          </p:cNvPr>
          <p:cNvSpPr txBox="1"/>
          <p:nvPr/>
        </p:nvSpPr>
        <p:spPr>
          <a:xfrm>
            <a:off x="1702448" y="628283"/>
            <a:ext cx="4648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+mj-lt"/>
              </a:rPr>
              <a:t>Cardiff University</a:t>
            </a:r>
          </a:p>
          <a:p>
            <a:pPr lvl="1"/>
            <a:r>
              <a:rPr lang="en-US" sz="2200" dirty="0">
                <a:latin typeface="+mj-lt"/>
              </a:rPr>
              <a:t>Valerie O’Donnell (PI)</a:t>
            </a:r>
          </a:p>
          <a:p>
            <a:pPr lvl="1"/>
            <a:r>
              <a:rPr lang="en-US" sz="2200" dirty="0">
                <a:latin typeface="+mj-lt"/>
              </a:rPr>
              <a:t>Caroline Jeffs</a:t>
            </a:r>
          </a:p>
          <a:p>
            <a:pPr lvl="1"/>
            <a:r>
              <a:rPr lang="en-US" sz="2200" dirty="0">
                <a:latin typeface="+mj-lt"/>
              </a:rPr>
              <a:t>Jorge Alvarez-Jarreta</a:t>
            </a:r>
          </a:p>
          <a:p>
            <a:pPr lvl="1"/>
            <a:r>
              <a:rPr lang="en-US" sz="2200" dirty="0">
                <a:latin typeface="+mj-lt"/>
              </a:rPr>
              <a:t>Robert Andrews</a:t>
            </a:r>
          </a:p>
          <a:p>
            <a:pPr lvl="1"/>
            <a:endParaRPr lang="en-US" sz="2200" dirty="0">
              <a:latin typeface="+mj-lt"/>
            </a:endParaRPr>
          </a:p>
          <a:p>
            <a:r>
              <a:rPr lang="en-US" sz="2200" b="1" dirty="0" err="1">
                <a:latin typeface="+mj-lt"/>
              </a:rPr>
              <a:t>Babraham</a:t>
            </a:r>
            <a:r>
              <a:rPr lang="en-US" sz="2200" b="1" dirty="0">
                <a:latin typeface="+mj-lt"/>
              </a:rPr>
              <a:t> Institute</a:t>
            </a:r>
          </a:p>
          <a:p>
            <a:pPr lvl="1"/>
            <a:r>
              <a:rPr lang="en-US" sz="2200" dirty="0">
                <a:latin typeface="+mj-lt"/>
              </a:rPr>
              <a:t>Michael Wakelam(PI)</a:t>
            </a:r>
          </a:p>
          <a:p>
            <a:pPr lvl="1"/>
            <a:r>
              <a:rPr lang="en-US" sz="2200" dirty="0">
                <a:latin typeface="+mj-lt"/>
              </a:rPr>
              <a:t>Simon Andrews</a:t>
            </a:r>
          </a:p>
          <a:p>
            <a:pPr lvl="1"/>
            <a:r>
              <a:rPr lang="en-US" sz="2200" dirty="0">
                <a:latin typeface="+mj-lt"/>
              </a:rPr>
              <a:t>An Nguyen</a:t>
            </a:r>
          </a:p>
          <a:p>
            <a:pPr lvl="1"/>
            <a:endParaRPr lang="en-US" sz="2200" dirty="0">
              <a:latin typeface="+mj-lt"/>
            </a:endParaRPr>
          </a:p>
          <a:p>
            <a:r>
              <a:rPr lang="en-US" sz="2200" b="1" dirty="0">
                <a:latin typeface="+mj-lt"/>
              </a:rPr>
              <a:t>University of California San Diego</a:t>
            </a:r>
          </a:p>
          <a:p>
            <a:pPr lvl="1"/>
            <a:r>
              <a:rPr lang="en-US" sz="2200" dirty="0">
                <a:latin typeface="+mj-lt"/>
              </a:rPr>
              <a:t>Eoin </a:t>
            </a:r>
            <a:r>
              <a:rPr lang="en-US" sz="2200" dirty="0" err="1">
                <a:latin typeface="+mj-lt"/>
              </a:rPr>
              <a:t>Fahi</a:t>
            </a:r>
            <a:r>
              <a:rPr lang="en-US" sz="2200" dirty="0">
                <a:latin typeface="+mj-lt"/>
              </a:rPr>
              <a:t> (PI)</a:t>
            </a:r>
          </a:p>
          <a:p>
            <a:pPr lvl="1"/>
            <a:r>
              <a:rPr lang="en-US" sz="2200">
                <a:latin typeface="+mj-lt"/>
              </a:rPr>
              <a:t>Dawn </a:t>
            </a:r>
            <a:r>
              <a:rPr lang="en-US" sz="2200" dirty="0">
                <a:latin typeface="+mj-lt"/>
              </a:rPr>
              <a:t>Cotter</a:t>
            </a:r>
          </a:p>
          <a:p>
            <a:pPr lvl="1"/>
            <a:endParaRPr lang="en-US" sz="2200" b="1" dirty="0">
              <a:latin typeface="+mj-lt"/>
            </a:endParaRPr>
          </a:p>
        </p:txBody>
      </p:sp>
      <p:pic>
        <p:nvPicPr>
          <p:cNvPr id="171010" name="Picture 2" descr="Wellcome Trust logo">
            <a:extLst>
              <a:ext uri="{FF2B5EF4-FFF2-40B4-BE49-F238E27FC236}">
                <a16:creationId xmlns:a16="http://schemas.microsoft.com/office/drawing/2014/main" id="{D5755F07-6968-4627-8AFC-08E108746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563" y="5644113"/>
            <a:ext cx="1117146" cy="111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8B4A4-C467-492B-A90B-ECA2D0A7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84" y="1139943"/>
            <a:ext cx="1183911" cy="1183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686E8-C17D-413E-B249-89ED3DC66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85" y="2779704"/>
            <a:ext cx="1249162" cy="1324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883FD-99C4-4377-B441-623AC7A4E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295" y="4455214"/>
            <a:ext cx="1883827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CF8F1-17A0-48A4-95DB-8744DEC03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185" y="4372803"/>
            <a:ext cx="1035532" cy="1030530"/>
          </a:xfrm>
          <a:prstGeom prst="rect">
            <a:avLst/>
          </a:prstGeom>
        </p:spPr>
      </p:pic>
      <p:pic>
        <p:nvPicPr>
          <p:cNvPr id="1026" name="Picture 2" descr="Image result for european research council logo">
            <a:extLst>
              <a:ext uri="{FF2B5EF4-FFF2-40B4-BE49-F238E27FC236}">
                <a16:creationId xmlns:a16="http://schemas.microsoft.com/office/drawing/2014/main" id="{EFAF83BD-C42D-432E-AF68-B7E557123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95" y="5610448"/>
            <a:ext cx="1275650" cy="12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928B66-4B28-49BF-B1FA-AAAFE7237108}"/>
              </a:ext>
            </a:extLst>
          </p:cNvPr>
          <p:cNvSpPr/>
          <p:nvPr/>
        </p:nvSpPr>
        <p:spPr>
          <a:xfrm>
            <a:off x="611598" y="670906"/>
            <a:ext cx="10968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baseline="30000" dirty="0">
                <a:latin typeface="+mj-lt"/>
                <a:cs typeface="Arial" charset="0"/>
              </a:rPr>
              <a:t>Lipids Tutorials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470CA4-F7F0-47CC-87A0-9EABAB6E7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52" y="2431965"/>
            <a:ext cx="11888695" cy="1994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5D1D8E-380F-4D7D-989D-4FF11E1C1B00}"/>
              </a:ext>
            </a:extLst>
          </p:cNvPr>
          <p:cNvSpPr/>
          <p:nvPr/>
        </p:nvSpPr>
        <p:spPr>
          <a:xfrm>
            <a:off x="1322710" y="1117182"/>
            <a:ext cx="10535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4AF7"/>
                </a:solidFill>
                <a:latin typeface="+mj-lt"/>
              </a:rPr>
              <a:t>http://www.lipidmaps.org/resources/tutorials/index.php?tab=tab3</a:t>
            </a:r>
          </a:p>
        </p:txBody>
      </p:sp>
    </p:spTree>
    <p:extLst>
      <p:ext uri="{BB962C8B-B14F-4D97-AF65-F5344CB8AC3E}">
        <p14:creationId xmlns:p14="http://schemas.microsoft.com/office/powerpoint/2010/main" val="948214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10401</TotalTime>
  <Words>2608</Words>
  <Application>Microsoft Office PowerPoint</Application>
  <PresentationFormat>Widescreen</PresentationFormat>
  <Paragraphs>434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Valdivia Garcia</dc:creator>
  <cp:lastModifiedBy>Maria Valdivia Garcia</cp:lastModifiedBy>
  <cp:revision>197</cp:revision>
  <dcterms:created xsi:type="dcterms:W3CDTF">2019-02-12T10:09:37Z</dcterms:created>
  <dcterms:modified xsi:type="dcterms:W3CDTF">2019-06-06T11:16:23Z</dcterms:modified>
</cp:coreProperties>
</file>